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3" r:id="rId1"/>
  </p:sldMasterIdLst>
  <p:notesMasterIdLst>
    <p:notesMasterId r:id="rId34"/>
  </p:notesMasterIdLst>
  <p:handoutMasterIdLst>
    <p:handoutMasterId r:id="rId35"/>
  </p:handoutMasterIdLst>
  <p:sldIdLst>
    <p:sldId id="256" r:id="rId2"/>
    <p:sldId id="257" r:id="rId3"/>
    <p:sldId id="581" r:id="rId4"/>
    <p:sldId id="552" r:id="rId5"/>
    <p:sldId id="590" r:id="rId6"/>
    <p:sldId id="600" r:id="rId7"/>
    <p:sldId id="604" r:id="rId8"/>
    <p:sldId id="573" r:id="rId9"/>
    <p:sldId id="574" r:id="rId10"/>
    <p:sldId id="575" r:id="rId11"/>
    <p:sldId id="596" r:id="rId12"/>
    <p:sldId id="605" r:id="rId13"/>
    <p:sldId id="477" r:id="rId14"/>
    <p:sldId id="603" r:id="rId15"/>
    <p:sldId id="353" r:id="rId16"/>
    <p:sldId id="529" r:id="rId17"/>
    <p:sldId id="587" r:id="rId18"/>
    <p:sldId id="474" r:id="rId19"/>
    <p:sldId id="558" r:id="rId20"/>
    <p:sldId id="562" r:id="rId21"/>
    <p:sldId id="597" r:id="rId22"/>
    <p:sldId id="557" r:id="rId23"/>
    <p:sldId id="606" r:id="rId24"/>
    <p:sldId id="607" r:id="rId25"/>
    <p:sldId id="608" r:id="rId26"/>
    <p:sldId id="609" r:id="rId27"/>
    <p:sldId id="610" r:id="rId28"/>
    <p:sldId id="611" r:id="rId29"/>
    <p:sldId id="258" r:id="rId30"/>
    <p:sldId id="568" r:id="rId31"/>
    <p:sldId id="584" r:id="rId32"/>
    <p:sldId id="454" r:id="rId33"/>
  </p:sldIdLst>
  <p:sldSz cx="9144000" cy="6858000" type="screen4x3"/>
  <p:notesSz cx="7104063" cy="10234613"/>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wner" initials="O" lastIdx="2" clrIdx="0">
    <p:extLst>
      <p:ext uri="{19B8F6BF-5375-455C-9EA6-DF929625EA0E}">
        <p15:presenceInfo xmlns:p15="http://schemas.microsoft.com/office/powerpoint/2012/main" userId="Own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F740B1-0F3A-41F2-9D16-1D39894B1A4A}" v="42" dt="2025-04-01T08:16:00.5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93792" autoAdjust="0"/>
  </p:normalViewPr>
  <p:slideViewPr>
    <p:cSldViewPr>
      <p:cViewPr varScale="1">
        <p:scale>
          <a:sx n="51" d="100"/>
          <a:sy n="51" d="100"/>
        </p:scale>
        <p:origin x="1016" y="264"/>
      </p:cViewPr>
      <p:guideLst>
        <p:guide orient="horz" pos="2160"/>
        <p:guide pos="2880"/>
      </p:guideLst>
    </p:cSldViewPr>
  </p:slideViewPr>
  <p:outlineViewPr>
    <p:cViewPr>
      <p:scale>
        <a:sx n="33" d="100"/>
        <a:sy n="33" d="100"/>
      </p:scale>
      <p:origin x="0" y="-14634"/>
    </p:cViewPr>
  </p:outlineViewPr>
  <p:notesTextViewPr>
    <p:cViewPr>
      <p:scale>
        <a:sx n="100" d="100"/>
        <a:sy n="100" d="100"/>
      </p:scale>
      <p:origin x="0" y="0"/>
    </p:cViewPr>
  </p:notesTextViewPr>
  <p:sorterViewPr>
    <p:cViewPr>
      <p:scale>
        <a:sx n="70" d="100"/>
        <a:sy n="70" d="100"/>
      </p:scale>
      <p:origin x="0" y="-4176"/>
    </p:cViewPr>
  </p:sorterViewPr>
  <p:notesViewPr>
    <p:cSldViewPr>
      <p:cViewPr>
        <p:scale>
          <a:sx n="90" d="100"/>
          <a:sy n="90" d="100"/>
        </p:scale>
        <p:origin x="2334" y="-105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leur Parker" userId="4fae8bc1-e980-46b4-85a1-2e321c8464d1" providerId="ADAL" clId="{7FF740B1-0F3A-41F2-9D16-1D39894B1A4A}"/>
    <pc:docChg chg="undo custSel addSld delSld modSld">
      <pc:chgData name="Fleur Parker" userId="4fae8bc1-e980-46b4-85a1-2e321c8464d1" providerId="ADAL" clId="{7FF740B1-0F3A-41F2-9D16-1D39894B1A4A}" dt="2025-04-01T08:20:41.581" v="2377" actId="27636"/>
      <pc:docMkLst>
        <pc:docMk/>
      </pc:docMkLst>
      <pc:sldChg chg="modSp mod">
        <pc:chgData name="Fleur Parker" userId="4fae8bc1-e980-46b4-85a1-2e321c8464d1" providerId="ADAL" clId="{7FF740B1-0F3A-41F2-9D16-1D39894B1A4A}" dt="2025-04-01T08:00:59.328" v="2204" actId="13926"/>
        <pc:sldMkLst>
          <pc:docMk/>
          <pc:sldMk cId="0" sldId="256"/>
        </pc:sldMkLst>
        <pc:spChg chg="mod">
          <ac:chgData name="Fleur Parker" userId="4fae8bc1-e980-46b4-85a1-2e321c8464d1" providerId="ADAL" clId="{7FF740B1-0F3A-41F2-9D16-1D39894B1A4A}" dt="2025-04-01T08:00:59.328" v="2204" actId="13926"/>
          <ac:spMkLst>
            <pc:docMk/>
            <pc:sldMk cId="0" sldId="256"/>
            <ac:spMk id="9219" creationId="{00000000-0000-0000-0000-000000000000}"/>
          </ac:spMkLst>
        </pc:spChg>
      </pc:sldChg>
      <pc:sldChg chg="modSp mod">
        <pc:chgData name="Fleur Parker" userId="4fae8bc1-e980-46b4-85a1-2e321c8464d1" providerId="ADAL" clId="{7FF740B1-0F3A-41F2-9D16-1D39894B1A4A}" dt="2025-04-01T08:01:07.915" v="2207" actId="13926"/>
        <pc:sldMkLst>
          <pc:docMk/>
          <pc:sldMk cId="0" sldId="257"/>
        </pc:sldMkLst>
        <pc:spChg chg="mod">
          <ac:chgData name="Fleur Parker" userId="4fae8bc1-e980-46b4-85a1-2e321c8464d1" providerId="ADAL" clId="{7FF740B1-0F3A-41F2-9D16-1D39894B1A4A}" dt="2025-04-01T08:01:07.915" v="2207" actId="13926"/>
          <ac:spMkLst>
            <pc:docMk/>
            <pc:sldMk cId="0" sldId="257"/>
            <ac:spMk id="10243" creationId="{00000000-0000-0000-0000-000000000000}"/>
          </ac:spMkLst>
        </pc:spChg>
      </pc:sldChg>
      <pc:sldChg chg="add del modTransition">
        <pc:chgData name="Fleur Parker" userId="4fae8bc1-e980-46b4-85a1-2e321c8464d1" providerId="ADAL" clId="{7FF740B1-0F3A-41F2-9D16-1D39894B1A4A}" dt="2025-04-01T08:08:32.864" v="2218"/>
        <pc:sldMkLst>
          <pc:docMk/>
          <pc:sldMk cId="0" sldId="258"/>
        </pc:sldMkLst>
      </pc:sldChg>
      <pc:sldChg chg="modSp mod">
        <pc:chgData name="Fleur Parker" userId="4fae8bc1-e980-46b4-85a1-2e321c8464d1" providerId="ADAL" clId="{7FF740B1-0F3A-41F2-9D16-1D39894B1A4A}" dt="2025-04-01T07:55:10.981" v="1567" actId="6549"/>
        <pc:sldMkLst>
          <pc:docMk/>
          <pc:sldMk cId="0" sldId="353"/>
        </pc:sldMkLst>
        <pc:spChg chg="mod">
          <ac:chgData name="Fleur Parker" userId="4fae8bc1-e980-46b4-85a1-2e321c8464d1" providerId="ADAL" clId="{7FF740B1-0F3A-41F2-9D16-1D39894B1A4A}" dt="2025-04-01T07:55:10.981" v="1567" actId="6549"/>
          <ac:spMkLst>
            <pc:docMk/>
            <pc:sldMk cId="0" sldId="353"/>
            <ac:spMk id="2" creationId="{00000000-0000-0000-0000-000000000000}"/>
          </ac:spMkLst>
        </pc:spChg>
      </pc:sldChg>
      <pc:sldChg chg="modSp mod">
        <pc:chgData name="Fleur Parker" userId="4fae8bc1-e980-46b4-85a1-2e321c8464d1" providerId="ADAL" clId="{7FF740B1-0F3A-41F2-9D16-1D39894B1A4A}" dt="2025-04-01T08:00:07.262" v="2147" actId="20577"/>
        <pc:sldMkLst>
          <pc:docMk/>
          <pc:sldMk cId="1547529961" sldId="477"/>
        </pc:sldMkLst>
        <pc:spChg chg="mod">
          <ac:chgData name="Fleur Parker" userId="4fae8bc1-e980-46b4-85a1-2e321c8464d1" providerId="ADAL" clId="{7FF740B1-0F3A-41F2-9D16-1D39894B1A4A}" dt="2025-04-01T08:00:07.262" v="2147" actId="20577"/>
          <ac:spMkLst>
            <pc:docMk/>
            <pc:sldMk cId="1547529961" sldId="477"/>
            <ac:spMk id="3" creationId="{00000000-0000-0000-0000-000000000000}"/>
          </ac:spMkLst>
        </pc:spChg>
      </pc:sldChg>
      <pc:sldChg chg="modSp mod">
        <pc:chgData name="Fleur Parker" userId="4fae8bc1-e980-46b4-85a1-2e321c8464d1" providerId="ADAL" clId="{7FF740B1-0F3A-41F2-9D16-1D39894B1A4A}" dt="2025-04-01T07:57:04.275" v="1782" actId="20577"/>
        <pc:sldMkLst>
          <pc:docMk/>
          <pc:sldMk cId="1014887240" sldId="529"/>
        </pc:sldMkLst>
        <pc:spChg chg="mod">
          <ac:chgData name="Fleur Parker" userId="4fae8bc1-e980-46b4-85a1-2e321c8464d1" providerId="ADAL" clId="{7FF740B1-0F3A-41F2-9D16-1D39894B1A4A}" dt="2025-04-01T07:57:04.275" v="1782" actId="20577"/>
          <ac:spMkLst>
            <pc:docMk/>
            <pc:sldMk cId="1014887240" sldId="529"/>
            <ac:spMk id="3" creationId="{00000000-0000-0000-0000-000000000000}"/>
          </ac:spMkLst>
        </pc:spChg>
      </pc:sldChg>
      <pc:sldChg chg="modSp mod">
        <pc:chgData name="Fleur Parker" userId="4fae8bc1-e980-46b4-85a1-2e321c8464d1" providerId="ADAL" clId="{7FF740B1-0F3A-41F2-9D16-1D39894B1A4A}" dt="2025-04-01T07:50:52.300" v="1179" actId="404"/>
        <pc:sldMkLst>
          <pc:docMk/>
          <pc:sldMk cId="589477851" sldId="557"/>
        </pc:sldMkLst>
        <pc:spChg chg="mod">
          <ac:chgData name="Fleur Parker" userId="4fae8bc1-e980-46b4-85a1-2e321c8464d1" providerId="ADAL" clId="{7FF740B1-0F3A-41F2-9D16-1D39894B1A4A}" dt="2025-04-01T07:50:52.300" v="1179" actId="404"/>
          <ac:spMkLst>
            <pc:docMk/>
            <pc:sldMk cId="589477851" sldId="557"/>
            <ac:spMk id="8" creationId="{00000000-0000-0000-0000-000000000000}"/>
          </ac:spMkLst>
        </pc:spChg>
      </pc:sldChg>
      <pc:sldChg chg="modSp mod">
        <pc:chgData name="Fleur Parker" userId="4fae8bc1-e980-46b4-85a1-2e321c8464d1" providerId="ADAL" clId="{7FF740B1-0F3A-41F2-9D16-1D39894B1A4A}" dt="2025-04-01T07:25:02.672" v="507" actId="20577"/>
        <pc:sldMkLst>
          <pc:docMk/>
          <pc:sldMk cId="416487908" sldId="558"/>
        </pc:sldMkLst>
        <pc:spChg chg="mod">
          <ac:chgData name="Fleur Parker" userId="4fae8bc1-e980-46b4-85a1-2e321c8464d1" providerId="ADAL" clId="{7FF740B1-0F3A-41F2-9D16-1D39894B1A4A}" dt="2025-04-01T07:25:02.672" v="507" actId="20577"/>
          <ac:spMkLst>
            <pc:docMk/>
            <pc:sldMk cId="416487908" sldId="558"/>
            <ac:spMk id="8" creationId="{00000000-0000-0000-0000-000000000000}"/>
          </ac:spMkLst>
        </pc:spChg>
      </pc:sldChg>
      <pc:sldChg chg="modSp mod">
        <pc:chgData name="Fleur Parker" userId="4fae8bc1-e980-46b4-85a1-2e321c8464d1" providerId="ADAL" clId="{7FF740B1-0F3A-41F2-9D16-1D39894B1A4A}" dt="2025-04-01T07:45:49.223" v="954" actId="20577"/>
        <pc:sldMkLst>
          <pc:docMk/>
          <pc:sldMk cId="376677891" sldId="562"/>
        </pc:sldMkLst>
        <pc:spChg chg="mod">
          <ac:chgData name="Fleur Parker" userId="4fae8bc1-e980-46b4-85a1-2e321c8464d1" providerId="ADAL" clId="{7FF740B1-0F3A-41F2-9D16-1D39894B1A4A}" dt="2025-04-01T07:45:49.223" v="954" actId="20577"/>
          <ac:spMkLst>
            <pc:docMk/>
            <pc:sldMk cId="376677891" sldId="562"/>
            <ac:spMk id="8" creationId="{00000000-0000-0000-0000-000000000000}"/>
          </ac:spMkLst>
        </pc:spChg>
      </pc:sldChg>
      <pc:sldChg chg="modSp mod">
        <pc:chgData name="Fleur Parker" userId="4fae8bc1-e980-46b4-85a1-2e321c8464d1" providerId="ADAL" clId="{7FF740B1-0F3A-41F2-9D16-1D39894B1A4A}" dt="2025-04-01T08:20:41.581" v="2377" actId="27636"/>
        <pc:sldMkLst>
          <pc:docMk/>
          <pc:sldMk cId="3005150011" sldId="568"/>
        </pc:sldMkLst>
        <pc:spChg chg="mod">
          <ac:chgData name="Fleur Parker" userId="4fae8bc1-e980-46b4-85a1-2e321c8464d1" providerId="ADAL" clId="{7FF740B1-0F3A-41F2-9D16-1D39894B1A4A}" dt="2025-04-01T08:20:41.581" v="2377" actId="27636"/>
          <ac:spMkLst>
            <pc:docMk/>
            <pc:sldMk cId="3005150011" sldId="568"/>
            <ac:spMk id="3" creationId="{00000000-0000-0000-0000-000000000000}"/>
          </ac:spMkLst>
        </pc:spChg>
      </pc:sldChg>
      <pc:sldChg chg="del">
        <pc:chgData name="Fleur Parker" userId="4fae8bc1-e980-46b4-85a1-2e321c8464d1" providerId="ADAL" clId="{7FF740B1-0F3A-41F2-9D16-1D39894B1A4A}" dt="2025-04-01T08:04:59.310" v="2215" actId="47"/>
        <pc:sldMkLst>
          <pc:docMk/>
          <pc:sldMk cId="4138909481" sldId="570"/>
        </pc:sldMkLst>
      </pc:sldChg>
      <pc:sldChg chg="add del">
        <pc:chgData name="Fleur Parker" userId="4fae8bc1-e980-46b4-85a1-2e321c8464d1" providerId="ADAL" clId="{7FF740B1-0F3A-41F2-9D16-1D39894B1A4A}" dt="2025-04-01T08:04:54.020" v="2214"/>
        <pc:sldMkLst>
          <pc:docMk/>
          <pc:sldMk cId="2617280075" sldId="573"/>
        </pc:sldMkLst>
      </pc:sldChg>
      <pc:sldChg chg="add del">
        <pc:chgData name="Fleur Parker" userId="4fae8bc1-e980-46b4-85a1-2e321c8464d1" providerId="ADAL" clId="{7FF740B1-0F3A-41F2-9D16-1D39894B1A4A}" dt="2025-04-01T08:04:54.020" v="2214"/>
        <pc:sldMkLst>
          <pc:docMk/>
          <pc:sldMk cId="592640799" sldId="574"/>
        </pc:sldMkLst>
      </pc:sldChg>
      <pc:sldChg chg="add del">
        <pc:chgData name="Fleur Parker" userId="4fae8bc1-e980-46b4-85a1-2e321c8464d1" providerId="ADAL" clId="{7FF740B1-0F3A-41F2-9D16-1D39894B1A4A}" dt="2025-04-01T08:04:54.020" v="2214"/>
        <pc:sldMkLst>
          <pc:docMk/>
          <pc:sldMk cId="3162458943" sldId="575"/>
        </pc:sldMkLst>
      </pc:sldChg>
      <pc:sldChg chg="modSp mod">
        <pc:chgData name="Fleur Parker" userId="4fae8bc1-e980-46b4-85a1-2e321c8464d1" providerId="ADAL" clId="{7FF740B1-0F3A-41F2-9D16-1D39894B1A4A}" dt="2025-04-01T08:01:13.652" v="2209" actId="20577"/>
        <pc:sldMkLst>
          <pc:docMk/>
          <pc:sldMk cId="3385702990" sldId="581"/>
        </pc:sldMkLst>
        <pc:spChg chg="mod">
          <ac:chgData name="Fleur Parker" userId="4fae8bc1-e980-46b4-85a1-2e321c8464d1" providerId="ADAL" clId="{7FF740B1-0F3A-41F2-9D16-1D39894B1A4A}" dt="2025-04-01T08:01:13.652" v="2209" actId="20577"/>
          <ac:spMkLst>
            <pc:docMk/>
            <pc:sldMk cId="3385702990" sldId="581"/>
            <ac:spMk id="2" creationId="{EB0A7399-9D5F-4E68-8343-B8C8F5DDFD59}"/>
          </ac:spMkLst>
        </pc:spChg>
      </pc:sldChg>
      <pc:sldChg chg="del">
        <pc:chgData name="Fleur Parker" userId="4fae8bc1-e980-46b4-85a1-2e321c8464d1" providerId="ADAL" clId="{7FF740B1-0F3A-41F2-9D16-1D39894B1A4A}" dt="2025-03-31T14:37:43.694" v="32" actId="47"/>
        <pc:sldMkLst>
          <pc:docMk/>
          <pc:sldMk cId="3814963006" sldId="586"/>
        </pc:sldMkLst>
      </pc:sldChg>
      <pc:sldChg chg="modSp mod">
        <pc:chgData name="Fleur Parker" userId="4fae8bc1-e980-46b4-85a1-2e321c8464d1" providerId="ADAL" clId="{7FF740B1-0F3A-41F2-9D16-1D39894B1A4A}" dt="2025-04-01T07:59:44.331" v="2144" actId="20577"/>
        <pc:sldMkLst>
          <pc:docMk/>
          <pc:sldMk cId="3705076196" sldId="587"/>
        </pc:sldMkLst>
        <pc:spChg chg="mod">
          <ac:chgData name="Fleur Parker" userId="4fae8bc1-e980-46b4-85a1-2e321c8464d1" providerId="ADAL" clId="{7FF740B1-0F3A-41F2-9D16-1D39894B1A4A}" dt="2025-04-01T07:59:44.331" v="2144" actId="20577"/>
          <ac:spMkLst>
            <pc:docMk/>
            <pc:sldMk cId="3705076196" sldId="587"/>
            <ac:spMk id="4" creationId="{00000000-0000-0000-0000-000000000000}"/>
          </ac:spMkLst>
        </pc:spChg>
      </pc:sldChg>
      <pc:sldChg chg="addSp delSp modSp mod">
        <pc:chgData name="Fleur Parker" userId="4fae8bc1-e980-46b4-85a1-2e321c8464d1" providerId="ADAL" clId="{7FF740B1-0F3A-41F2-9D16-1D39894B1A4A}" dt="2025-04-01T08:16:07.959" v="2362" actId="20577"/>
        <pc:sldMkLst>
          <pc:docMk/>
          <pc:sldMk cId="2656172550" sldId="590"/>
        </pc:sldMkLst>
        <pc:spChg chg="mod">
          <ac:chgData name="Fleur Parker" userId="4fae8bc1-e980-46b4-85a1-2e321c8464d1" providerId="ADAL" clId="{7FF740B1-0F3A-41F2-9D16-1D39894B1A4A}" dt="2025-04-01T08:16:07.959" v="2362" actId="20577"/>
          <ac:spMkLst>
            <pc:docMk/>
            <pc:sldMk cId="2656172550" sldId="590"/>
            <ac:spMk id="2" creationId="{00000000-0000-0000-0000-000000000000}"/>
          </ac:spMkLst>
        </pc:spChg>
        <pc:spChg chg="add">
          <ac:chgData name="Fleur Parker" userId="4fae8bc1-e980-46b4-85a1-2e321c8464d1" providerId="ADAL" clId="{7FF740B1-0F3A-41F2-9D16-1D39894B1A4A}" dt="2025-04-01T08:09:52.005" v="2220"/>
          <ac:spMkLst>
            <pc:docMk/>
            <pc:sldMk cId="2656172550" sldId="590"/>
            <ac:spMk id="3" creationId="{74F97CC3-0006-4304-BF01-69105D50F901}"/>
          </ac:spMkLst>
        </pc:spChg>
        <pc:spChg chg="add mod">
          <ac:chgData name="Fleur Parker" userId="4fae8bc1-e980-46b4-85a1-2e321c8464d1" providerId="ADAL" clId="{7FF740B1-0F3A-41F2-9D16-1D39894B1A4A}" dt="2025-04-01T08:10:04.597" v="2222" actId="1076"/>
          <ac:spMkLst>
            <pc:docMk/>
            <pc:sldMk cId="2656172550" sldId="590"/>
            <ac:spMk id="4" creationId="{3FD61DC9-6B44-DD1A-8893-F7028C3F84ED}"/>
          </ac:spMkLst>
        </pc:spChg>
        <pc:spChg chg="add">
          <ac:chgData name="Fleur Parker" userId="4fae8bc1-e980-46b4-85a1-2e321c8464d1" providerId="ADAL" clId="{7FF740B1-0F3A-41F2-9D16-1D39894B1A4A}" dt="2025-04-01T08:09:52.005" v="2220"/>
          <ac:spMkLst>
            <pc:docMk/>
            <pc:sldMk cId="2656172550" sldId="590"/>
            <ac:spMk id="6" creationId="{F5785D9A-FE9C-881B-437F-4F7408F0F06B}"/>
          </ac:spMkLst>
        </pc:spChg>
        <pc:spChg chg="add">
          <ac:chgData name="Fleur Parker" userId="4fae8bc1-e980-46b4-85a1-2e321c8464d1" providerId="ADAL" clId="{7FF740B1-0F3A-41F2-9D16-1D39894B1A4A}" dt="2025-04-01T08:09:52.005" v="2220"/>
          <ac:spMkLst>
            <pc:docMk/>
            <pc:sldMk cId="2656172550" sldId="590"/>
            <ac:spMk id="7" creationId="{4A06E1D1-0C75-D40A-7076-CD9D725799DD}"/>
          </ac:spMkLst>
        </pc:spChg>
        <pc:spChg chg="add">
          <ac:chgData name="Fleur Parker" userId="4fae8bc1-e980-46b4-85a1-2e321c8464d1" providerId="ADAL" clId="{7FF740B1-0F3A-41F2-9D16-1D39894B1A4A}" dt="2025-04-01T08:10:23.378" v="2225"/>
          <ac:spMkLst>
            <pc:docMk/>
            <pc:sldMk cId="2656172550" sldId="590"/>
            <ac:spMk id="8" creationId="{64BC75C3-755D-2A1E-8AAA-D5CC6A3A2E57}"/>
          </ac:spMkLst>
        </pc:spChg>
        <pc:spChg chg="add">
          <ac:chgData name="Fleur Parker" userId="4fae8bc1-e980-46b4-85a1-2e321c8464d1" providerId="ADAL" clId="{7FF740B1-0F3A-41F2-9D16-1D39894B1A4A}" dt="2025-04-01T08:10:23.378" v="2225"/>
          <ac:spMkLst>
            <pc:docMk/>
            <pc:sldMk cId="2656172550" sldId="590"/>
            <ac:spMk id="9" creationId="{3DD854DA-D4C0-36BB-C276-AEE3A782BDCA}"/>
          </ac:spMkLst>
        </pc:spChg>
        <pc:spChg chg="add">
          <ac:chgData name="Fleur Parker" userId="4fae8bc1-e980-46b4-85a1-2e321c8464d1" providerId="ADAL" clId="{7FF740B1-0F3A-41F2-9D16-1D39894B1A4A}" dt="2025-04-01T08:10:23.378" v="2225"/>
          <ac:spMkLst>
            <pc:docMk/>
            <pc:sldMk cId="2656172550" sldId="590"/>
            <ac:spMk id="10" creationId="{1D7A6020-1F54-E352-DE06-6BFD980C94B2}"/>
          </ac:spMkLst>
        </pc:spChg>
        <pc:spChg chg="add del">
          <ac:chgData name="Fleur Parker" userId="4fae8bc1-e980-46b4-85a1-2e321c8464d1" providerId="ADAL" clId="{7FF740B1-0F3A-41F2-9D16-1D39894B1A4A}" dt="2025-04-01T08:15:22.370" v="2305" actId="478"/>
          <ac:spMkLst>
            <pc:docMk/>
            <pc:sldMk cId="2656172550" sldId="590"/>
            <ac:spMk id="11" creationId="{049BFDEB-DF47-F1C7-E8A7-636CC42DE6BC}"/>
          </ac:spMkLst>
        </pc:spChg>
        <pc:spChg chg="add del mod">
          <ac:chgData name="Fleur Parker" userId="4fae8bc1-e980-46b4-85a1-2e321c8464d1" providerId="ADAL" clId="{7FF740B1-0F3A-41F2-9D16-1D39894B1A4A}" dt="2025-04-01T08:16:00.501" v="2360" actId="478"/>
          <ac:spMkLst>
            <pc:docMk/>
            <pc:sldMk cId="2656172550" sldId="590"/>
            <ac:spMk id="12" creationId="{AEE1CD8C-DEF3-1470-8122-DC907B4D67DB}"/>
          </ac:spMkLst>
        </pc:spChg>
        <pc:picChg chg="add">
          <ac:chgData name="Fleur Parker" userId="4fae8bc1-e980-46b4-85a1-2e321c8464d1" providerId="ADAL" clId="{7FF740B1-0F3A-41F2-9D16-1D39894B1A4A}" dt="2025-04-01T08:09:52.005" v="2220"/>
          <ac:picMkLst>
            <pc:docMk/>
            <pc:sldMk cId="2656172550" sldId="590"/>
            <ac:picMk id="2049" creationId="{6B6215C1-C983-D75A-7B44-87355D90D078}"/>
          </ac:picMkLst>
        </pc:picChg>
        <pc:picChg chg="add">
          <ac:chgData name="Fleur Parker" userId="4fae8bc1-e980-46b4-85a1-2e321c8464d1" providerId="ADAL" clId="{7FF740B1-0F3A-41F2-9D16-1D39894B1A4A}" dt="2025-04-01T08:09:52.005" v="2220"/>
          <ac:picMkLst>
            <pc:docMk/>
            <pc:sldMk cId="2656172550" sldId="590"/>
            <ac:picMk id="2050" creationId="{E393C86F-6F6C-4159-14A7-9AE1E840BBE2}"/>
          </ac:picMkLst>
        </pc:picChg>
        <pc:picChg chg="add">
          <ac:chgData name="Fleur Parker" userId="4fae8bc1-e980-46b4-85a1-2e321c8464d1" providerId="ADAL" clId="{7FF740B1-0F3A-41F2-9D16-1D39894B1A4A}" dt="2025-04-01T08:09:52.005" v="2220"/>
          <ac:picMkLst>
            <pc:docMk/>
            <pc:sldMk cId="2656172550" sldId="590"/>
            <ac:picMk id="2051" creationId="{02D7E4DF-0A20-5A3F-77F6-01BC9A668E47}"/>
          </ac:picMkLst>
        </pc:picChg>
        <pc:picChg chg="add">
          <ac:chgData name="Fleur Parker" userId="4fae8bc1-e980-46b4-85a1-2e321c8464d1" providerId="ADAL" clId="{7FF740B1-0F3A-41F2-9D16-1D39894B1A4A}" dt="2025-04-01T08:10:23.378" v="2225"/>
          <ac:picMkLst>
            <pc:docMk/>
            <pc:sldMk cId="2656172550" sldId="590"/>
            <ac:picMk id="2056" creationId="{5F19F516-71EB-C337-3BCC-77D79B31E5C4}"/>
          </ac:picMkLst>
        </pc:picChg>
        <pc:picChg chg="add">
          <ac:chgData name="Fleur Parker" userId="4fae8bc1-e980-46b4-85a1-2e321c8464d1" providerId="ADAL" clId="{7FF740B1-0F3A-41F2-9D16-1D39894B1A4A}" dt="2025-04-01T08:10:23.378" v="2225"/>
          <ac:picMkLst>
            <pc:docMk/>
            <pc:sldMk cId="2656172550" sldId="590"/>
            <ac:picMk id="2057" creationId="{D14B2F8F-1146-4B93-2B59-F4E363AA164A}"/>
          </ac:picMkLst>
        </pc:picChg>
        <pc:picChg chg="add del">
          <ac:chgData name="Fleur Parker" userId="4fae8bc1-e980-46b4-85a1-2e321c8464d1" providerId="ADAL" clId="{7FF740B1-0F3A-41F2-9D16-1D39894B1A4A}" dt="2025-04-01T08:15:24.128" v="2306" actId="478"/>
          <ac:picMkLst>
            <pc:docMk/>
            <pc:sldMk cId="2656172550" sldId="590"/>
            <ac:picMk id="2061" creationId="{26DB458E-2ACF-D8CD-1911-443CB49ADD4E}"/>
          </ac:picMkLst>
        </pc:picChg>
      </pc:sldChg>
      <pc:sldChg chg="del">
        <pc:chgData name="Fleur Parker" userId="4fae8bc1-e980-46b4-85a1-2e321c8464d1" providerId="ADAL" clId="{7FF740B1-0F3A-41F2-9D16-1D39894B1A4A}" dt="2025-04-01T08:07:01.876" v="2217" actId="47"/>
        <pc:sldMkLst>
          <pc:docMk/>
          <pc:sldMk cId="0" sldId="593"/>
        </pc:sldMkLst>
      </pc:sldChg>
      <pc:sldChg chg="del">
        <pc:chgData name="Fleur Parker" userId="4fae8bc1-e980-46b4-85a1-2e321c8464d1" providerId="ADAL" clId="{7FF740B1-0F3A-41F2-9D16-1D39894B1A4A}" dt="2025-04-01T08:07:01.876" v="2217" actId="47"/>
        <pc:sldMkLst>
          <pc:docMk/>
          <pc:sldMk cId="0" sldId="594"/>
        </pc:sldMkLst>
      </pc:sldChg>
      <pc:sldChg chg="del">
        <pc:chgData name="Fleur Parker" userId="4fae8bc1-e980-46b4-85a1-2e321c8464d1" providerId="ADAL" clId="{7FF740B1-0F3A-41F2-9D16-1D39894B1A4A}" dt="2025-04-01T08:07:01.876" v="2217" actId="47"/>
        <pc:sldMkLst>
          <pc:docMk/>
          <pc:sldMk cId="2655990260" sldId="595"/>
        </pc:sldMkLst>
      </pc:sldChg>
      <pc:sldChg chg="add del">
        <pc:chgData name="Fleur Parker" userId="4fae8bc1-e980-46b4-85a1-2e321c8464d1" providerId="ADAL" clId="{7FF740B1-0F3A-41F2-9D16-1D39894B1A4A}" dt="2025-04-01T08:04:54.020" v="2214"/>
        <pc:sldMkLst>
          <pc:docMk/>
          <pc:sldMk cId="2856441297" sldId="596"/>
        </pc:sldMkLst>
      </pc:sldChg>
      <pc:sldChg chg="modSp mod">
        <pc:chgData name="Fleur Parker" userId="4fae8bc1-e980-46b4-85a1-2e321c8464d1" providerId="ADAL" clId="{7FF740B1-0F3A-41F2-9D16-1D39894B1A4A}" dt="2025-04-01T07:44:59.954" v="873" actId="108"/>
        <pc:sldMkLst>
          <pc:docMk/>
          <pc:sldMk cId="2769524245" sldId="597"/>
        </pc:sldMkLst>
        <pc:spChg chg="mod">
          <ac:chgData name="Fleur Parker" userId="4fae8bc1-e980-46b4-85a1-2e321c8464d1" providerId="ADAL" clId="{7FF740B1-0F3A-41F2-9D16-1D39894B1A4A}" dt="2025-04-01T07:44:59.954" v="873" actId="108"/>
          <ac:spMkLst>
            <pc:docMk/>
            <pc:sldMk cId="2769524245" sldId="597"/>
            <ac:spMk id="8" creationId="{00000000-0000-0000-0000-000000000000}"/>
          </ac:spMkLst>
        </pc:spChg>
      </pc:sldChg>
      <pc:sldChg chg="addSp delSp modSp mod">
        <pc:chgData name="Fleur Parker" userId="4fae8bc1-e980-46b4-85a1-2e321c8464d1" providerId="ADAL" clId="{7FF740B1-0F3A-41F2-9D16-1D39894B1A4A}" dt="2025-04-01T08:16:29.364" v="2365" actId="108"/>
        <pc:sldMkLst>
          <pc:docMk/>
          <pc:sldMk cId="2821350260" sldId="600"/>
        </pc:sldMkLst>
        <pc:spChg chg="add del mod">
          <ac:chgData name="Fleur Parker" userId="4fae8bc1-e980-46b4-85a1-2e321c8464d1" providerId="ADAL" clId="{7FF740B1-0F3A-41F2-9D16-1D39894B1A4A}" dt="2025-04-01T08:15:15.782" v="2304" actId="478"/>
          <ac:spMkLst>
            <pc:docMk/>
            <pc:sldMk cId="2821350260" sldId="600"/>
            <ac:spMk id="2" creationId="{6EDE548C-18A8-3BF7-8E84-13592BAA5FB4}"/>
          </ac:spMkLst>
        </pc:spChg>
        <pc:spChg chg="add mod">
          <ac:chgData name="Fleur Parker" userId="4fae8bc1-e980-46b4-85a1-2e321c8464d1" providerId="ADAL" clId="{7FF740B1-0F3A-41F2-9D16-1D39894B1A4A}" dt="2025-04-01T08:16:29.364" v="2365" actId="108"/>
          <ac:spMkLst>
            <pc:docMk/>
            <pc:sldMk cId="2821350260" sldId="600"/>
            <ac:spMk id="3" creationId="{BDE0DFE4-A8B3-60D9-1383-77C92DF7E107}"/>
          </ac:spMkLst>
        </pc:spChg>
        <pc:spChg chg="add del mod">
          <ac:chgData name="Fleur Parker" userId="4fae8bc1-e980-46b4-85a1-2e321c8464d1" providerId="ADAL" clId="{7FF740B1-0F3A-41F2-9D16-1D39894B1A4A}" dt="2025-04-01T08:13:53.554" v="2268" actId="20577"/>
          <ac:spMkLst>
            <pc:docMk/>
            <pc:sldMk cId="2821350260" sldId="600"/>
            <ac:spMk id="5" creationId="{C616074F-F3F1-EAC6-5671-CACF82448E0D}"/>
          </ac:spMkLst>
        </pc:spChg>
        <pc:picChg chg="add del">
          <ac:chgData name="Fleur Parker" userId="4fae8bc1-e980-46b4-85a1-2e321c8464d1" providerId="ADAL" clId="{7FF740B1-0F3A-41F2-9D16-1D39894B1A4A}" dt="2025-04-01T08:15:11.427" v="2303" actId="478"/>
          <ac:picMkLst>
            <pc:docMk/>
            <pc:sldMk cId="2821350260" sldId="600"/>
            <ac:picMk id="3073" creationId="{71202F3F-0B63-B7FB-7EEC-05945A5C1DE5}"/>
          </ac:picMkLst>
        </pc:picChg>
      </pc:sldChg>
      <pc:sldChg chg="del">
        <pc:chgData name="Fleur Parker" userId="4fae8bc1-e980-46b4-85a1-2e321c8464d1" providerId="ADAL" clId="{7FF740B1-0F3A-41F2-9D16-1D39894B1A4A}" dt="2025-04-01T08:08:45.403" v="2219" actId="47"/>
        <pc:sldMkLst>
          <pc:docMk/>
          <pc:sldMk cId="0" sldId="601"/>
        </pc:sldMkLst>
      </pc:sldChg>
      <pc:sldChg chg="del">
        <pc:chgData name="Fleur Parker" userId="4fae8bc1-e980-46b4-85a1-2e321c8464d1" providerId="ADAL" clId="{7FF740B1-0F3A-41F2-9D16-1D39894B1A4A}" dt="2025-04-01T08:08:45.403" v="2219" actId="47"/>
        <pc:sldMkLst>
          <pc:docMk/>
          <pc:sldMk cId="0" sldId="602"/>
        </pc:sldMkLst>
      </pc:sldChg>
      <pc:sldChg chg="modSp add mod">
        <pc:chgData name="Fleur Parker" userId="4fae8bc1-e980-46b4-85a1-2e321c8464d1" providerId="ADAL" clId="{7FF740B1-0F3A-41F2-9D16-1D39894B1A4A}" dt="2025-04-01T08:00:00.521" v="2145" actId="207"/>
        <pc:sldMkLst>
          <pc:docMk/>
          <pc:sldMk cId="2395813622" sldId="603"/>
        </pc:sldMkLst>
        <pc:spChg chg="mod">
          <ac:chgData name="Fleur Parker" userId="4fae8bc1-e980-46b4-85a1-2e321c8464d1" providerId="ADAL" clId="{7FF740B1-0F3A-41F2-9D16-1D39894B1A4A}" dt="2025-04-01T08:00:00.521" v="2145" actId="207"/>
          <ac:spMkLst>
            <pc:docMk/>
            <pc:sldMk cId="2395813622" sldId="603"/>
            <ac:spMk id="4" creationId="{9AC2A8D4-B543-79D8-4121-1DAFDB878581}"/>
          </ac:spMkLst>
        </pc:spChg>
      </pc:sldChg>
      <pc:sldChg chg="add del">
        <pc:chgData name="Fleur Parker" userId="4fae8bc1-e980-46b4-85a1-2e321c8464d1" providerId="ADAL" clId="{7FF740B1-0F3A-41F2-9D16-1D39894B1A4A}" dt="2025-04-01T08:04:23.511" v="2212"/>
        <pc:sldMkLst>
          <pc:docMk/>
          <pc:sldMk cId="75334312" sldId="604"/>
        </pc:sldMkLst>
      </pc:sldChg>
      <pc:sldChg chg="add">
        <pc:chgData name="Fleur Parker" userId="4fae8bc1-e980-46b4-85a1-2e321c8464d1" providerId="ADAL" clId="{7FF740B1-0F3A-41F2-9D16-1D39894B1A4A}" dt="2025-04-01T08:04:38.158" v="2213"/>
        <pc:sldMkLst>
          <pc:docMk/>
          <pc:sldMk cId="3444616397" sldId="604"/>
        </pc:sldMkLst>
      </pc:sldChg>
      <pc:sldChg chg="add">
        <pc:chgData name="Fleur Parker" userId="4fae8bc1-e980-46b4-85a1-2e321c8464d1" providerId="ADAL" clId="{7FF740B1-0F3A-41F2-9D16-1D39894B1A4A}" dt="2025-04-01T08:04:54.020" v="2214"/>
        <pc:sldMkLst>
          <pc:docMk/>
          <pc:sldMk cId="3973459749" sldId="605"/>
        </pc:sldMkLst>
      </pc:sldChg>
      <pc:sldChg chg="add">
        <pc:chgData name="Fleur Parker" userId="4fae8bc1-e980-46b4-85a1-2e321c8464d1" providerId="ADAL" clId="{7FF740B1-0F3A-41F2-9D16-1D39894B1A4A}" dt="2025-04-01T08:06:43.424" v="2216"/>
        <pc:sldMkLst>
          <pc:docMk/>
          <pc:sldMk cId="0" sldId="606"/>
        </pc:sldMkLst>
      </pc:sldChg>
      <pc:sldChg chg="add">
        <pc:chgData name="Fleur Parker" userId="4fae8bc1-e980-46b4-85a1-2e321c8464d1" providerId="ADAL" clId="{7FF740B1-0F3A-41F2-9D16-1D39894B1A4A}" dt="2025-04-01T08:06:43.424" v="2216"/>
        <pc:sldMkLst>
          <pc:docMk/>
          <pc:sldMk cId="0" sldId="607"/>
        </pc:sldMkLst>
      </pc:sldChg>
      <pc:sldChg chg="add">
        <pc:chgData name="Fleur Parker" userId="4fae8bc1-e980-46b4-85a1-2e321c8464d1" providerId="ADAL" clId="{7FF740B1-0F3A-41F2-9D16-1D39894B1A4A}" dt="2025-04-01T08:06:43.424" v="2216"/>
        <pc:sldMkLst>
          <pc:docMk/>
          <pc:sldMk cId="889985599" sldId="608"/>
        </pc:sldMkLst>
      </pc:sldChg>
      <pc:sldChg chg="add">
        <pc:chgData name="Fleur Parker" userId="4fae8bc1-e980-46b4-85a1-2e321c8464d1" providerId="ADAL" clId="{7FF740B1-0F3A-41F2-9D16-1D39894B1A4A}" dt="2025-04-01T08:06:43.424" v="2216"/>
        <pc:sldMkLst>
          <pc:docMk/>
          <pc:sldMk cId="0" sldId="609"/>
        </pc:sldMkLst>
      </pc:sldChg>
      <pc:sldChg chg="add modTransition">
        <pc:chgData name="Fleur Parker" userId="4fae8bc1-e980-46b4-85a1-2e321c8464d1" providerId="ADAL" clId="{7FF740B1-0F3A-41F2-9D16-1D39894B1A4A}" dt="2025-04-01T08:08:32.864" v="2218"/>
        <pc:sldMkLst>
          <pc:docMk/>
          <pc:sldMk cId="0" sldId="610"/>
        </pc:sldMkLst>
      </pc:sldChg>
      <pc:sldChg chg="add">
        <pc:chgData name="Fleur Parker" userId="4fae8bc1-e980-46b4-85a1-2e321c8464d1" providerId="ADAL" clId="{7FF740B1-0F3A-41F2-9D16-1D39894B1A4A}" dt="2025-04-01T08:08:32.864" v="2218"/>
        <pc:sldMkLst>
          <pc:docMk/>
          <pc:sldMk cId="0" sldId="61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050"/>
          <p:cNvSpPr>
            <a:spLocks noGrp="1" noChangeArrowheads="1"/>
          </p:cNvSpPr>
          <p:nvPr>
            <p:ph type="hdr" sz="quarter"/>
          </p:nvPr>
        </p:nvSpPr>
        <p:spPr bwMode="auto">
          <a:xfrm>
            <a:off x="0" y="0"/>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t" anchorCtr="0" compatLnSpc="1">
            <a:prstTxWarp prst="textNoShape">
              <a:avLst/>
            </a:prstTxWarp>
          </a:bodyPr>
          <a:lstStyle>
            <a:lvl1pPr eaLnBrk="0" hangingPunct="0">
              <a:defRPr sz="1200">
                <a:latin typeface="Times New Roman" charset="0"/>
              </a:defRPr>
            </a:lvl1pPr>
          </a:lstStyle>
          <a:p>
            <a:pPr>
              <a:defRPr/>
            </a:pPr>
            <a:endParaRPr lang="en-GB"/>
          </a:p>
        </p:txBody>
      </p:sp>
      <p:sp>
        <p:nvSpPr>
          <p:cNvPr id="20483" name="Rectangle 2051"/>
          <p:cNvSpPr>
            <a:spLocks noGrp="1" noChangeArrowheads="1"/>
          </p:cNvSpPr>
          <p:nvPr>
            <p:ph type="dt" sz="quarter" idx="1"/>
          </p:nvPr>
        </p:nvSpPr>
        <p:spPr bwMode="auto">
          <a:xfrm>
            <a:off x="4025636" y="0"/>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t" anchorCtr="0" compatLnSpc="1">
            <a:prstTxWarp prst="textNoShape">
              <a:avLst/>
            </a:prstTxWarp>
          </a:bodyPr>
          <a:lstStyle>
            <a:lvl1pPr algn="r" eaLnBrk="0" hangingPunct="0">
              <a:defRPr sz="1200">
                <a:latin typeface="Times New Roman" charset="0"/>
              </a:defRPr>
            </a:lvl1pPr>
          </a:lstStyle>
          <a:p>
            <a:pPr>
              <a:defRPr/>
            </a:pPr>
            <a:endParaRPr lang="en-GB"/>
          </a:p>
        </p:txBody>
      </p:sp>
      <p:sp>
        <p:nvSpPr>
          <p:cNvPr id="20484" name="Rectangle 2052"/>
          <p:cNvSpPr>
            <a:spLocks noGrp="1" noChangeArrowheads="1"/>
          </p:cNvSpPr>
          <p:nvPr>
            <p:ph type="ftr" sz="quarter" idx="2"/>
          </p:nvPr>
        </p:nvSpPr>
        <p:spPr bwMode="auto">
          <a:xfrm>
            <a:off x="0" y="9722883"/>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b" anchorCtr="0" compatLnSpc="1">
            <a:prstTxWarp prst="textNoShape">
              <a:avLst/>
            </a:prstTxWarp>
          </a:bodyPr>
          <a:lstStyle>
            <a:lvl1pPr eaLnBrk="0" hangingPunct="0">
              <a:defRPr sz="1200">
                <a:latin typeface="Times New Roman" charset="0"/>
              </a:defRPr>
            </a:lvl1pPr>
          </a:lstStyle>
          <a:p>
            <a:pPr>
              <a:defRPr/>
            </a:pPr>
            <a:endParaRPr lang="en-GB"/>
          </a:p>
        </p:txBody>
      </p:sp>
      <p:sp>
        <p:nvSpPr>
          <p:cNvPr id="20485" name="Rectangle 2053"/>
          <p:cNvSpPr>
            <a:spLocks noGrp="1" noChangeArrowheads="1"/>
          </p:cNvSpPr>
          <p:nvPr>
            <p:ph type="sldNum" sz="quarter" idx="3"/>
          </p:nvPr>
        </p:nvSpPr>
        <p:spPr bwMode="auto">
          <a:xfrm>
            <a:off x="4025636" y="9722883"/>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b" anchorCtr="0" compatLnSpc="1">
            <a:prstTxWarp prst="textNoShape">
              <a:avLst/>
            </a:prstTxWarp>
          </a:bodyPr>
          <a:lstStyle>
            <a:lvl1pPr algn="r" eaLnBrk="0" hangingPunct="0">
              <a:defRPr sz="1200">
                <a:latin typeface="Times New Roman" charset="0"/>
              </a:defRPr>
            </a:lvl1pPr>
          </a:lstStyle>
          <a:p>
            <a:pPr>
              <a:defRPr/>
            </a:pPr>
            <a:fld id="{7F3E9623-F277-4C21-9F4D-941CBC7B9460}" type="slidenum">
              <a:rPr lang="en-GB"/>
              <a:pPr>
                <a:defRPr/>
              </a:pPr>
              <a:t>‹#›</a:t>
            </a:fld>
            <a:endParaRPr lang="en-GB"/>
          </a:p>
        </p:txBody>
      </p:sp>
    </p:spTree>
    <p:extLst>
      <p:ext uri="{BB962C8B-B14F-4D97-AF65-F5344CB8AC3E}">
        <p14:creationId xmlns:p14="http://schemas.microsoft.com/office/powerpoint/2010/main" val="18654856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t" anchorCtr="0" compatLnSpc="1">
            <a:prstTxWarp prst="textNoShape">
              <a:avLst/>
            </a:prstTxWarp>
          </a:bodyPr>
          <a:lstStyle>
            <a:lvl1pPr eaLnBrk="0" hangingPunct="0">
              <a:defRPr sz="1200">
                <a:latin typeface="Times New Roman" charset="0"/>
              </a:defRPr>
            </a:lvl1pPr>
          </a:lstStyle>
          <a:p>
            <a:pPr>
              <a:defRPr/>
            </a:pPr>
            <a:endParaRPr lang="en-GB"/>
          </a:p>
        </p:txBody>
      </p:sp>
      <p:sp>
        <p:nvSpPr>
          <p:cNvPr id="57347" name="Rectangle 3"/>
          <p:cNvSpPr>
            <a:spLocks noGrp="1" noRot="1" noChangeAspect="1" noChangeArrowheads="1"/>
          </p:cNvSpPr>
          <p:nvPr>
            <p:ph type="sldImg" idx="2"/>
          </p:nvPr>
        </p:nvSpPr>
        <p:spPr bwMode="auto">
          <a:xfrm>
            <a:off x="995363" y="768350"/>
            <a:ext cx="5113337" cy="3836988"/>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47209" y="4861442"/>
            <a:ext cx="5209646" cy="4605576"/>
          </a:xfrm>
          <a:prstGeom prst="rect">
            <a:avLst/>
          </a:prstGeom>
          <a:noFill/>
          <a:ln w="12700" cap="sq">
            <a:noFill/>
            <a:miter lim="800000"/>
            <a:headEnd type="none" w="sm" len="sm"/>
            <a:tailEnd type="none" w="sm" len="sm"/>
          </a:ln>
          <a:effectLst/>
        </p:spPr>
        <p:txBody>
          <a:bodyPr vert="horz" wrap="square" lIns="94750" tIns="47375" rIns="94750" bIns="47375"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3" name="Rectangle 5"/>
          <p:cNvSpPr>
            <a:spLocks noGrp="1" noChangeArrowheads="1"/>
          </p:cNvSpPr>
          <p:nvPr>
            <p:ph type="dt" idx="1"/>
          </p:nvPr>
        </p:nvSpPr>
        <p:spPr bwMode="auto">
          <a:xfrm>
            <a:off x="4025636" y="0"/>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t" anchorCtr="0" compatLnSpc="1">
            <a:prstTxWarp prst="textNoShape">
              <a:avLst/>
            </a:prstTxWarp>
          </a:bodyPr>
          <a:lstStyle>
            <a:lvl1pPr algn="r" eaLnBrk="0" hangingPunct="0">
              <a:defRPr sz="1200">
                <a:latin typeface="Times New Roman" charset="0"/>
              </a:defRPr>
            </a:lvl1pPr>
          </a:lstStyle>
          <a:p>
            <a:pPr>
              <a:defRPr/>
            </a:pPr>
            <a:endParaRPr lang="en-GB"/>
          </a:p>
        </p:txBody>
      </p:sp>
      <p:sp>
        <p:nvSpPr>
          <p:cNvPr id="2054" name="Rectangle 6"/>
          <p:cNvSpPr>
            <a:spLocks noGrp="1" noChangeArrowheads="1"/>
          </p:cNvSpPr>
          <p:nvPr>
            <p:ph type="ftr" sz="quarter" idx="4"/>
          </p:nvPr>
        </p:nvSpPr>
        <p:spPr bwMode="auto">
          <a:xfrm>
            <a:off x="0" y="9722883"/>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b" anchorCtr="0" compatLnSpc="1">
            <a:prstTxWarp prst="textNoShape">
              <a:avLst/>
            </a:prstTxWarp>
          </a:bodyPr>
          <a:lstStyle>
            <a:lvl1pPr eaLnBrk="0" hangingPunct="0">
              <a:defRPr sz="1200">
                <a:latin typeface="Times New Roman" charset="0"/>
              </a:defRPr>
            </a:lvl1pPr>
          </a:lstStyle>
          <a:p>
            <a:pPr>
              <a:defRPr/>
            </a:pPr>
            <a:endParaRPr lang="en-GB"/>
          </a:p>
        </p:txBody>
      </p:sp>
      <p:sp>
        <p:nvSpPr>
          <p:cNvPr id="2055" name="Rectangle 7"/>
          <p:cNvSpPr>
            <a:spLocks noGrp="1" noChangeArrowheads="1"/>
          </p:cNvSpPr>
          <p:nvPr>
            <p:ph type="sldNum" sz="quarter" idx="5"/>
          </p:nvPr>
        </p:nvSpPr>
        <p:spPr bwMode="auto">
          <a:xfrm>
            <a:off x="4025636" y="9722883"/>
            <a:ext cx="3078427" cy="511730"/>
          </a:xfrm>
          <a:prstGeom prst="rect">
            <a:avLst/>
          </a:prstGeom>
          <a:noFill/>
          <a:ln w="12700" cap="sq">
            <a:noFill/>
            <a:miter lim="800000"/>
            <a:headEnd type="none" w="sm" len="sm"/>
            <a:tailEnd type="none" w="sm" len="sm"/>
          </a:ln>
          <a:effectLst/>
        </p:spPr>
        <p:txBody>
          <a:bodyPr vert="horz" wrap="square" lIns="94750" tIns="47375" rIns="94750" bIns="47375" numCol="1" anchor="b" anchorCtr="0" compatLnSpc="1">
            <a:prstTxWarp prst="textNoShape">
              <a:avLst/>
            </a:prstTxWarp>
          </a:bodyPr>
          <a:lstStyle>
            <a:lvl1pPr algn="r" eaLnBrk="0" hangingPunct="0">
              <a:defRPr sz="1200">
                <a:latin typeface="Times New Roman" charset="0"/>
              </a:defRPr>
            </a:lvl1pPr>
          </a:lstStyle>
          <a:p>
            <a:pPr>
              <a:defRPr/>
            </a:pPr>
            <a:fld id="{00F94D76-BD97-41AD-A36B-D322C49BC564}" type="slidenum">
              <a:rPr lang="en-GB"/>
              <a:pPr>
                <a:defRPr/>
              </a:pPr>
              <a:t>‹#›</a:t>
            </a:fld>
            <a:endParaRPr lang="en-GB"/>
          </a:p>
        </p:txBody>
      </p:sp>
    </p:spTree>
    <p:extLst>
      <p:ext uri="{BB962C8B-B14F-4D97-AF65-F5344CB8AC3E}">
        <p14:creationId xmlns:p14="http://schemas.microsoft.com/office/powerpoint/2010/main" val="12999405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w="9525"/>
        </p:spPr>
        <p:txBody>
          <a:bodyPr/>
          <a:lstStyle/>
          <a:p>
            <a:endParaRPr lang="en-US" dirty="0">
              <a:latin typeface="Times New Roman" pitchFamily="18" charset="0"/>
            </a:endParaRPr>
          </a:p>
          <a:p>
            <a:endParaRPr lang="en-US" dirty="0">
              <a:latin typeface="Times New Roman" pitchFamily="18" charset="0"/>
            </a:endParaRPr>
          </a:p>
        </p:txBody>
      </p:sp>
      <p:sp>
        <p:nvSpPr>
          <p:cNvPr id="58372" name="Slide Number Placeholder 3"/>
          <p:cNvSpPr>
            <a:spLocks noGrp="1"/>
          </p:cNvSpPr>
          <p:nvPr>
            <p:ph type="sldNum" sz="quarter" idx="5"/>
          </p:nvPr>
        </p:nvSpPr>
        <p:spPr>
          <a:noFill/>
        </p:spPr>
        <p:txBody>
          <a:bodyPr/>
          <a:lstStyle/>
          <a:p>
            <a:fld id="{3898F9A3-30FF-4DF0-A5E2-948E3DF41F45}" type="slidenum">
              <a:rPr lang="en-GB" smtClean="0">
                <a:latin typeface="Times New Roman" pitchFamily="18" charset="0"/>
              </a:rPr>
              <a:pPr/>
              <a:t>1</a:t>
            </a:fld>
            <a:endParaRPr lang="en-GB">
              <a:latin typeface="Times New Roman" pitchFamily="18" charset="0"/>
            </a:endParaRPr>
          </a:p>
        </p:txBody>
      </p:sp>
    </p:spTree>
    <p:extLst>
      <p:ext uri="{BB962C8B-B14F-4D97-AF65-F5344CB8AC3E}">
        <p14:creationId xmlns:p14="http://schemas.microsoft.com/office/powerpoint/2010/main" val="3675809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13</a:t>
            </a:fld>
            <a:endParaRPr lang="en-GB"/>
          </a:p>
        </p:txBody>
      </p:sp>
    </p:spTree>
    <p:extLst>
      <p:ext uri="{BB962C8B-B14F-4D97-AF65-F5344CB8AC3E}">
        <p14:creationId xmlns:p14="http://schemas.microsoft.com/office/powerpoint/2010/main" val="11468861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34F3C4-621B-E9EA-25BD-01E3F946013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062AF1-2881-32BD-BAC5-4B41F7A707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EFC6B6-D6A8-5E15-F69D-CAD2F104D01E}"/>
              </a:ext>
            </a:extLst>
          </p:cNvPr>
          <p:cNvSpPr>
            <a:spLocks noGrp="1"/>
          </p:cNvSpPr>
          <p:nvPr>
            <p:ph type="body" idx="1"/>
          </p:nvPr>
        </p:nvSpPr>
        <p:spPr/>
        <p:txBody>
          <a:bodyPr/>
          <a:lstStyle/>
          <a:p>
            <a:pPr defTabSz="947501">
              <a:defRPr/>
            </a:pPr>
            <a:endParaRPr lang="en-GB" baseline="0" dirty="0"/>
          </a:p>
        </p:txBody>
      </p:sp>
      <p:sp>
        <p:nvSpPr>
          <p:cNvPr id="4" name="Slide Number Placeholder 3">
            <a:extLst>
              <a:ext uri="{FF2B5EF4-FFF2-40B4-BE49-F238E27FC236}">
                <a16:creationId xmlns:a16="http://schemas.microsoft.com/office/drawing/2014/main" id="{D230B082-FDA6-266D-8788-F47C30BE912D}"/>
              </a:ext>
            </a:extLst>
          </p:cNvPr>
          <p:cNvSpPr>
            <a:spLocks noGrp="1"/>
          </p:cNvSpPr>
          <p:nvPr>
            <p:ph type="sldNum" sz="quarter" idx="10"/>
          </p:nvPr>
        </p:nvSpPr>
        <p:spPr/>
        <p:txBody>
          <a:bodyPr/>
          <a:lstStyle/>
          <a:p>
            <a:pPr>
              <a:defRPr/>
            </a:pPr>
            <a:fld id="{00F94D76-BD97-41AD-A36B-D322C49BC564}" type="slidenum">
              <a:rPr lang="en-GB" smtClean="0"/>
              <a:pPr>
                <a:defRPr/>
              </a:pPr>
              <a:t>14</a:t>
            </a:fld>
            <a:endParaRPr lang="en-GB"/>
          </a:p>
        </p:txBody>
      </p:sp>
    </p:spTree>
    <p:extLst>
      <p:ext uri="{BB962C8B-B14F-4D97-AF65-F5344CB8AC3E}">
        <p14:creationId xmlns:p14="http://schemas.microsoft.com/office/powerpoint/2010/main" val="1676047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501">
              <a:defRPr/>
            </a:pPr>
            <a:r>
              <a:rPr lang="en-GB" dirty="0"/>
              <a:t>	</a:t>
            </a:r>
          </a:p>
          <a:p>
            <a:endParaRPr lang="en-GB"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15</a:t>
            </a:fld>
            <a:endParaRPr lang="en-GB"/>
          </a:p>
        </p:txBody>
      </p:sp>
    </p:spTree>
    <p:extLst>
      <p:ext uri="{BB962C8B-B14F-4D97-AF65-F5344CB8AC3E}">
        <p14:creationId xmlns:p14="http://schemas.microsoft.com/office/powerpoint/2010/main" val="836328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501">
              <a:defRPr/>
            </a:pPr>
            <a:endParaRPr lang="en-GB" baseline="0" dirty="0"/>
          </a:p>
          <a:p>
            <a:pPr defTabSz="947501">
              <a:defRPr/>
            </a:pPr>
            <a:endParaRPr lang="en-GB" baseline="0" dirty="0"/>
          </a:p>
          <a:p>
            <a:pPr defTabSz="947501">
              <a:defRPr/>
            </a:pPr>
            <a:endParaRPr lang="en-GB" baseline="0"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16</a:t>
            </a:fld>
            <a:endParaRPr lang="en-GB"/>
          </a:p>
        </p:txBody>
      </p:sp>
    </p:spTree>
    <p:extLst>
      <p:ext uri="{BB962C8B-B14F-4D97-AF65-F5344CB8AC3E}">
        <p14:creationId xmlns:p14="http://schemas.microsoft.com/office/powerpoint/2010/main" val="333462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501">
              <a:defRPr/>
            </a:pPr>
            <a:endParaRPr lang="en-GB" baseline="0"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17</a:t>
            </a:fld>
            <a:endParaRPr lang="en-GB"/>
          </a:p>
        </p:txBody>
      </p:sp>
    </p:spTree>
    <p:extLst>
      <p:ext uri="{BB962C8B-B14F-4D97-AF65-F5344CB8AC3E}">
        <p14:creationId xmlns:p14="http://schemas.microsoft.com/office/powerpoint/2010/main" val="1173586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18</a:t>
            </a:fld>
            <a:endParaRPr lang="en-GB"/>
          </a:p>
        </p:txBody>
      </p:sp>
    </p:spTree>
    <p:extLst>
      <p:ext uri="{BB962C8B-B14F-4D97-AF65-F5344CB8AC3E}">
        <p14:creationId xmlns:p14="http://schemas.microsoft.com/office/powerpoint/2010/main" val="4193083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GB" dirty="0"/>
          </a:p>
        </p:txBody>
      </p:sp>
      <p:sp>
        <p:nvSpPr>
          <p:cNvPr id="81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69845" indent="-296094">
              <a:spcBef>
                <a:spcPct val="30000"/>
              </a:spcBef>
              <a:defRPr kumimoji="1" sz="1200">
                <a:solidFill>
                  <a:schemeClr val="tx1"/>
                </a:solidFill>
                <a:latin typeface="Times New Roman" panose="02020603050405020304" pitchFamily="18" charset="0"/>
              </a:defRPr>
            </a:lvl2pPr>
            <a:lvl3pPr marL="1184377" indent="-236875">
              <a:spcBef>
                <a:spcPct val="30000"/>
              </a:spcBef>
              <a:defRPr kumimoji="1" sz="1200">
                <a:solidFill>
                  <a:schemeClr val="tx1"/>
                </a:solidFill>
                <a:latin typeface="Times New Roman" panose="02020603050405020304" pitchFamily="18" charset="0"/>
              </a:defRPr>
            </a:lvl3pPr>
            <a:lvl4pPr marL="1658127" indent="-236875">
              <a:spcBef>
                <a:spcPct val="30000"/>
              </a:spcBef>
              <a:defRPr kumimoji="1" sz="1200">
                <a:solidFill>
                  <a:schemeClr val="tx1"/>
                </a:solidFill>
                <a:latin typeface="Times New Roman" panose="02020603050405020304" pitchFamily="18" charset="0"/>
              </a:defRPr>
            </a:lvl4pPr>
            <a:lvl5pPr marL="2131878" indent="-236875">
              <a:spcBef>
                <a:spcPct val="30000"/>
              </a:spcBef>
              <a:defRPr kumimoji="1" sz="1200">
                <a:solidFill>
                  <a:schemeClr val="tx1"/>
                </a:solidFill>
                <a:latin typeface="Times New Roman" panose="02020603050405020304" pitchFamily="18" charset="0"/>
              </a:defRPr>
            </a:lvl5pPr>
            <a:lvl6pPr marL="2605629" indent="-236875" eaLnBrk="0" fontAlgn="base" hangingPunct="0">
              <a:spcBef>
                <a:spcPct val="30000"/>
              </a:spcBef>
              <a:spcAft>
                <a:spcPct val="0"/>
              </a:spcAft>
              <a:defRPr kumimoji="1" sz="1200">
                <a:solidFill>
                  <a:schemeClr val="tx1"/>
                </a:solidFill>
                <a:latin typeface="Times New Roman" panose="02020603050405020304" pitchFamily="18" charset="0"/>
              </a:defRPr>
            </a:lvl6pPr>
            <a:lvl7pPr marL="3079379" indent="-236875" eaLnBrk="0" fontAlgn="base" hangingPunct="0">
              <a:spcBef>
                <a:spcPct val="30000"/>
              </a:spcBef>
              <a:spcAft>
                <a:spcPct val="0"/>
              </a:spcAft>
              <a:defRPr kumimoji="1" sz="1200">
                <a:solidFill>
                  <a:schemeClr val="tx1"/>
                </a:solidFill>
                <a:latin typeface="Times New Roman" panose="02020603050405020304" pitchFamily="18" charset="0"/>
              </a:defRPr>
            </a:lvl7pPr>
            <a:lvl8pPr marL="3553130" indent="-236875" eaLnBrk="0" fontAlgn="base" hangingPunct="0">
              <a:spcBef>
                <a:spcPct val="30000"/>
              </a:spcBef>
              <a:spcAft>
                <a:spcPct val="0"/>
              </a:spcAft>
              <a:defRPr kumimoji="1" sz="1200">
                <a:solidFill>
                  <a:schemeClr val="tx1"/>
                </a:solidFill>
                <a:latin typeface="Times New Roman" panose="02020603050405020304" pitchFamily="18" charset="0"/>
              </a:defRPr>
            </a:lvl8pPr>
            <a:lvl9pPr marL="4026880" indent="-2368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5D640BB-CF4D-42B9-9724-118372955C73}" type="slidenum">
              <a:rPr kumimoji="0" lang="en-GB" altLang="en-US" smtClean="0"/>
              <a:pPr>
                <a:spcBef>
                  <a:spcPct val="0"/>
                </a:spcBef>
              </a:pPr>
              <a:t>19</a:t>
            </a:fld>
            <a:endParaRPr kumimoji="0" lang="en-GB" altLang="en-US"/>
          </a:p>
        </p:txBody>
      </p:sp>
    </p:spTree>
    <p:extLst>
      <p:ext uri="{BB962C8B-B14F-4D97-AF65-F5344CB8AC3E}">
        <p14:creationId xmlns:p14="http://schemas.microsoft.com/office/powerpoint/2010/main" val="41730115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GB" dirty="0"/>
          </a:p>
        </p:txBody>
      </p:sp>
      <p:sp>
        <p:nvSpPr>
          <p:cNvPr id="81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69845" indent="-296094">
              <a:spcBef>
                <a:spcPct val="30000"/>
              </a:spcBef>
              <a:defRPr kumimoji="1" sz="1200">
                <a:solidFill>
                  <a:schemeClr val="tx1"/>
                </a:solidFill>
                <a:latin typeface="Times New Roman" panose="02020603050405020304" pitchFamily="18" charset="0"/>
              </a:defRPr>
            </a:lvl2pPr>
            <a:lvl3pPr marL="1184377" indent="-236875">
              <a:spcBef>
                <a:spcPct val="30000"/>
              </a:spcBef>
              <a:defRPr kumimoji="1" sz="1200">
                <a:solidFill>
                  <a:schemeClr val="tx1"/>
                </a:solidFill>
                <a:latin typeface="Times New Roman" panose="02020603050405020304" pitchFamily="18" charset="0"/>
              </a:defRPr>
            </a:lvl3pPr>
            <a:lvl4pPr marL="1658127" indent="-236875">
              <a:spcBef>
                <a:spcPct val="30000"/>
              </a:spcBef>
              <a:defRPr kumimoji="1" sz="1200">
                <a:solidFill>
                  <a:schemeClr val="tx1"/>
                </a:solidFill>
                <a:latin typeface="Times New Roman" panose="02020603050405020304" pitchFamily="18" charset="0"/>
              </a:defRPr>
            </a:lvl4pPr>
            <a:lvl5pPr marL="2131878" indent="-236875">
              <a:spcBef>
                <a:spcPct val="30000"/>
              </a:spcBef>
              <a:defRPr kumimoji="1" sz="1200">
                <a:solidFill>
                  <a:schemeClr val="tx1"/>
                </a:solidFill>
                <a:latin typeface="Times New Roman" panose="02020603050405020304" pitchFamily="18" charset="0"/>
              </a:defRPr>
            </a:lvl5pPr>
            <a:lvl6pPr marL="2605629" indent="-236875" eaLnBrk="0" fontAlgn="base" hangingPunct="0">
              <a:spcBef>
                <a:spcPct val="30000"/>
              </a:spcBef>
              <a:spcAft>
                <a:spcPct val="0"/>
              </a:spcAft>
              <a:defRPr kumimoji="1" sz="1200">
                <a:solidFill>
                  <a:schemeClr val="tx1"/>
                </a:solidFill>
                <a:latin typeface="Times New Roman" panose="02020603050405020304" pitchFamily="18" charset="0"/>
              </a:defRPr>
            </a:lvl6pPr>
            <a:lvl7pPr marL="3079379" indent="-236875" eaLnBrk="0" fontAlgn="base" hangingPunct="0">
              <a:spcBef>
                <a:spcPct val="30000"/>
              </a:spcBef>
              <a:spcAft>
                <a:spcPct val="0"/>
              </a:spcAft>
              <a:defRPr kumimoji="1" sz="1200">
                <a:solidFill>
                  <a:schemeClr val="tx1"/>
                </a:solidFill>
                <a:latin typeface="Times New Roman" panose="02020603050405020304" pitchFamily="18" charset="0"/>
              </a:defRPr>
            </a:lvl7pPr>
            <a:lvl8pPr marL="3553130" indent="-236875" eaLnBrk="0" fontAlgn="base" hangingPunct="0">
              <a:spcBef>
                <a:spcPct val="30000"/>
              </a:spcBef>
              <a:spcAft>
                <a:spcPct val="0"/>
              </a:spcAft>
              <a:defRPr kumimoji="1" sz="1200">
                <a:solidFill>
                  <a:schemeClr val="tx1"/>
                </a:solidFill>
                <a:latin typeface="Times New Roman" panose="02020603050405020304" pitchFamily="18" charset="0"/>
              </a:defRPr>
            </a:lvl8pPr>
            <a:lvl9pPr marL="4026880" indent="-2368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5D640BB-CF4D-42B9-9724-118372955C73}" type="slidenum">
              <a:rPr kumimoji="0" lang="en-GB" altLang="en-US" smtClean="0"/>
              <a:pPr>
                <a:spcBef>
                  <a:spcPct val="0"/>
                </a:spcBef>
              </a:pPr>
              <a:t>20</a:t>
            </a:fld>
            <a:endParaRPr kumimoji="0" lang="en-GB" altLang="en-US"/>
          </a:p>
        </p:txBody>
      </p:sp>
    </p:spTree>
    <p:extLst>
      <p:ext uri="{BB962C8B-B14F-4D97-AF65-F5344CB8AC3E}">
        <p14:creationId xmlns:p14="http://schemas.microsoft.com/office/powerpoint/2010/main" val="19096788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GB" dirty="0"/>
          </a:p>
        </p:txBody>
      </p:sp>
      <p:sp>
        <p:nvSpPr>
          <p:cNvPr id="81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69845" indent="-296094">
              <a:spcBef>
                <a:spcPct val="30000"/>
              </a:spcBef>
              <a:defRPr kumimoji="1" sz="1200">
                <a:solidFill>
                  <a:schemeClr val="tx1"/>
                </a:solidFill>
                <a:latin typeface="Times New Roman" panose="02020603050405020304" pitchFamily="18" charset="0"/>
              </a:defRPr>
            </a:lvl2pPr>
            <a:lvl3pPr marL="1184377" indent="-236875">
              <a:spcBef>
                <a:spcPct val="30000"/>
              </a:spcBef>
              <a:defRPr kumimoji="1" sz="1200">
                <a:solidFill>
                  <a:schemeClr val="tx1"/>
                </a:solidFill>
                <a:latin typeface="Times New Roman" panose="02020603050405020304" pitchFamily="18" charset="0"/>
              </a:defRPr>
            </a:lvl3pPr>
            <a:lvl4pPr marL="1658127" indent="-236875">
              <a:spcBef>
                <a:spcPct val="30000"/>
              </a:spcBef>
              <a:defRPr kumimoji="1" sz="1200">
                <a:solidFill>
                  <a:schemeClr val="tx1"/>
                </a:solidFill>
                <a:latin typeface="Times New Roman" panose="02020603050405020304" pitchFamily="18" charset="0"/>
              </a:defRPr>
            </a:lvl4pPr>
            <a:lvl5pPr marL="2131878" indent="-236875">
              <a:spcBef>
                <a:spcPct val="30000"/>
              </a:spcBef>
              <a:defRPr kumimoji="1" sz="1200">
                <a:solidFill>
                  <a:schemeClr val="tx1"/>
                </a:solidFill>
                <a:latin typeface="Times New Roman" panose="02020603050405020304" pitchFamily="18" charset="0"/>
              </a:defRPr>
            </a:lvl5pPr>
            <a:lvl6pPr marL="2605629" indent="-236875" eaLnBrk="0" fontAlgn="base" hangingPunct="0">
              <a:spcBef>
                <a:spcPct val="30000"/>
              </a:spcBef>
              <a:spcAft>
                <a:spcPct val="0"/>
              </a:spcAft>
              <a:defRPr kumimoji="1" sz="1200">
                <a:solidFill>
                  <a:schemeClr val="tx1"/>
                </a:solidFill>
                <a:latin typeface="Times New Roman" panose="02020603050405020304" pitchFamily="18" charset="0"/>
              </a:defRPr>
            </a:lvl6pPr>
            <a:lvl7pPr marL="3079379" indent="-236875" eaLnBrk="0" fontAlgn="base" hangingPunct="0">
              <a:spcBef>
                <a:spcPct val="30000"/>
              </a:spcBef>
              <a:spcAft>
                <a:spcPct val="0"/>
              </a:spcAft>
              <a:defRPr kumimoji="1" sz="1200">
                <a:solidFill>
                  <a:schemeClr val="tx1"/>
                </a:solidFill>
                <a:latin typeface="Times New Roman" panose="02020603050405020304" pitchFamily="18" charset="0"/>
              </a:defRPr>
            </a:lvl7pPr>
            <a:lvl8pPr marL="3553130" indent="-236875" eaLnBrk="0" fontAlgn="base" hangingPunct="0">
              <a:spcBef>
                <a:spcPct val="30000"/>
              </a:spcBef>
              <a:spcAft>
                <a:spcPct val="0"/>
              </a:spcAft>
              <a:defRPr kumimoji="1" sz="1200">
                <a:solidFill>
                  <a:schemeClr val="tx1"/>
                </a:solidFill>
                <a:latin typeface="Times New Roman" panose="02020603050405020304" pitchFamily="18" charset="0"/>
              </a:defRPr>
            </a:lvl8pPr>
            <a:lvl9pPr marL="4026880" indent="-2368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5D640BB-CF4D-42B9-9724-118372955C73}" type="slidenum">
              <a:rPr kumimoji="0" lang="en-GB" altLang="en-US" smtClean="0"/>
              <a:pPr>
                <a:spcBef>
                  <a:spcPct val="0"/>
                </a:spcBef>
              </a:pPr>
              <a:t>21</a:t>
            </a:fld>
            <a:endParaRPr kumimoji="0" lang="en-GB" altLang="en-US"/>
          </a:p>
        </p:txBody>
      </p:sp>
    </p:spTree>
    <p:extLst>
      <p:ext uri="{BB962C8B-B14F-4D97-AF65-F5344CB8AC3E}">
        <p14:creationId xmlns:p14="http://schemas.microsoft.com/office/powerpoint/2010/main" val="17940116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GB" dirty="0"/>
          </a:p>
        </p:txBody>
      </p:sp>
      <p:sp>
        <p:nvSpPr>
          <p:cNvPr id="81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69845" indent="-296094">
              <a:spcBef>
                <a:spcPct val="30000"/>
              </a:spcBef>
              <a:defRPr kumimoji="1" sz="1200">
                <a:solidFill>
                  <a:schemeClr val="tx1"/>
                </a:solidFill>
                <a:latin typeface="Times New Roman" panose="02020603050405020304" pitchFamily="18" charset="0"/>
              </a:defRPr>
            </a:lvl2pPr>
            <a:lvl3pPr marL="1184377" indent="-236875">
              <a:spcBef>
                <a:spcPct val="30000"/>
              </a:spcBef>
              <a:defRPr kumimoji="1" sz="1200">
                <a:solidFill>
                  <a:schemeClr val="tx1"/>
                </a:solidFill>
                <a:latin typeface="Times New Roman" panose="02020603050405020304" pitchFamily="18" charset="0"/>
              </a:defRPr>
            </a:lvl3pPr>
            <a:lvl4pPr marL="1658127" indent="-236875">
              <a:spcBef>
                <a:spcPct val="30000"/>
              </a:spcBef>
              <a:defRPr kumimoji="1" sz="1200">
                <a:solidFill>
                  <a:schemeClr val="tx1"/>
                </a:solidFill>
                <a:latin typeface="Times New Roman" panose="02020603050405020304" pitchFamily="18" charset="0"/>
              </a:defRPr>
            </a:lvl4pPr>
            <a:lvl5pPr marL="2131878" indent="-236875">
              <a:spcBef>
                <a:spcPct val="30000"/>
              </a:spcBef>
              <a:defRPr kumimoji="1" sz="1200">
                <a:solidFill>
                  <a:schemeClr val="tx1"/>
                </a:solidFill>
                <a:latin typeface="Times New Roman" panose="02020603050405020304" pitchFamily="18" charset="0"/>
              </a:defRPr>
            </a:lvl5pPr>
            <a:lvl6pPr marL="2605629" indent="-236875" eaLnBrk="0" fontAlgn="base" hangingPunct="0">
              <a:spcBef>
                <a:spcPct val="30000"/>
              </a:spcBef>
              <a:spcAft>
                <a:spcPct val="0"/>
              </a:spcAft>
              <a:defRPr kumimoji="1" sz="1200">
                <a:solidFill>
                  <a:schemeClr val="tx1"/>
                </a:solidFill>
                <a:latin typeface="Times New Roman" panose="02020603050405020304" pitchFamily="18" charset="0"/>
              </a:defRPr>
            </a:lvl6pPr>
            <a:lvl7pPr marL="3079379" indent="-236875" eaLnBrk="0" fontAlgn="base" hangingPunct="0">
              <a:spcBef>
                <a:spcPct val="30000"/>
              </a:spcBef>
              <a:spcAft>
                <a:spcPct val="0"/>
              </a:spcAft>
              <a:defRPr kumimoji="1" sz="1200">
                <a:solidFill>
                  <a:schemeClr val="tx1"/>
                </a:solidFill>
                <a:latin typeface="Times New Roman" panose="02020603050405020304" pitchFamily="18" charset="0"/>
              </a:defRPr>
            </a:lvl7pPr>
            <a:lvl8pPr marL="3553130" indent="-236875" eaLnBrk="0" fontAlgn="base" hangingPunct="0">
              <a:spcBef>
                <a:spcPct val="30000"/>
              </a:spcBef>
              <a:spcAft>
                <a:spcPct val="0"/>
              </a:spcAft>
              <a:defRPr kumimoji="1" sz="1200">
                <a:solidFill>
                  <a:schemeClr val="tx1"/>
                </a:solidFill>
                <a:latin typeface="Times New Roman" panose="02020603050405020304" pitchFamily="18" charset="0"/>
              </a:defRPr>
            </a:lvl8pPr>
            <a:lvl9pPr marL="4026880" indent="-2368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5D640BB-CF4D-42B9-9724-118372955C73}" type="slidenum">
              <a:rPr kumimoji="0" lang="en-GB" altLang="en-US" smtClean="0"/>
              <a:pPr>
                <a:spcBef>
                  <a:spcPct val="0"/>
                </a:spcBef>
              </a:pPr>
              <a:t>22</a:t>
            </a:fld>
            <a:endParaRPr kumimoji="0" lang="en-GB" altLang="en-US"/>
          </a:p>
        </p:txBody>
      </p:sp>
    </p:spTree>
    <p:extLst>
      <p:ext uri="{BB962C8B-B14F-4D97-AF65-F5344CB8AC3E}">
        <p14:creationId xmlns:p14="http://schemas.microsoft.com/office/powerpoint/2010/main" val="728799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w="9525"/>
        </p:spPr>
        <p:txBody>
          <a:bodyPr/>
          <a:lstStyle/>
          <a:p>
            <a:endParaRPr lang="en-US" dirty="0">
              <a:latin typeface="Times New Roman" pitchFamily="18" charset="0"/>
            </a:endParaRPr>
          </a:p>
        </p:txBody>
      </p:sp>
      <p:sp>
        <p:nvSpPr>
          <p:cNvPr id="59396" name="Slide Number Placeholder 3"/>
          <p:cNvSpPr>
            <a:spLocks noGrp="1"/>
          </p:cNvSpPr>
          <p:nvPr>
            <p:ph type="sldNum" sz="quarter" idx="5"/>
          </p:nvPr>
        </p:nvSpPr>
        <p:spPr>
          <a:noFill/>
        </p:spPr>
        <p:txBody>
          <a:bodyPr/>
          <a:lstStyle/>
          <a:p>
            <a:fld id="{F6BFF691-0B07-4A06-8F57-A6589B46895E}" type="slidenum">
              <a:rPr lang="en-GB" smtClean="0">
                <a:latin typeface="Times New Roman" pitchFamily="18" charset="0"/>
              </a:rPr>
              <a:pPr/>
              <a:t>2</a:t>
            </a:fld>
            <a:endParaRPr lang="en-GB">
              <a:latin typeface="Times New Roman" pitchFamily="18" charset="0"/>
            </a:endParaRPr>
          </a:p>
        </p:txBody>
      </p:sp>
    </p:spTree>
    <p:extLst>
      <p:ext uri="{BB962C8B-B14F-4D97-AF65-F5344CB8AC3E}">
        <p14:creationId xmlns:p14="http://schemas.microsoft.com/office/powerpoint/2010/main" val="445414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710407" y="4501913"/>
            <a:ext cx="5683250" cy="4264971"/>
          </a:xfrm>
          <a:prstGeom prst="rect">
            <a:avLst/>
          </a:prstGeom>
        </p:spPr>
        <p:txBody>
          <a:bodyPr spcFirstLastPara="1" wrap="square" lIns="94735" tIns="94735" rIns="94735" bIns="94735" anchor="t" anchorCtr="0">
            <a:noAutofit/>
          </a:bodyPr>
          <a:lstStyle/>
          <a:p>
            <a:pPr>
              <a:spcBef>
                <a:spcPts val="0"/>
              </a:spcBef>
              <a:spcAft>
                <a:spcPts val="0"/>
              </a:spcAft>
            </a:pPr>
            <a:endParaRPr dirty="0"/>
          </a:p>
        </p:txBody>
      </p:sp>
      <p:sp>
        <p:nvSpPr>
          <p:cNvPr id="82" name="Google Shape;82;p1:notes"/>
          <p:cNvSpPr>
            <a:spLocks noGrp="1" noRot="1" noChangeAspect="1"/>
          </p:cNvSpPr>
          <p:nvPr>
            <p:ph type="sldImg" idx="2"/>
          </p:nvPr>
        </p:nvSpPr>
        <p:spPr>
          <a:xfrm>
            <a:off x="1182688" y="711200"/>
            <a:ext cx="4738687" cy="35544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710407" y="4501913"/>
            <a:ext cx="5683250" cy="4264971"/>
          </a:xfrm>
          <a:prstGeom prst="rect">
            <a:avLst/>
          </a:prstGeom>
        </p:spPr>
        <p:txBody>
          <a:bodyPr spcFirstLastPara="1" wrap="square" lIns="94735" tIns="94735" rIns="94735" bIns="94735" anchor="t" anchorCtr="0">
            <a:noAutofit/>
          </a:bodyPr>
          <a:lstStyle/>
          <a:p>
            <a:pPr>
              <a:spcBef>
                <a:spcPts val="0"/>
              </a:spcBef>
              <a:spcAft>
                <a:spcPts val="0"/>
              </a:spcAft>
            </a:pPr>
            <a:endParaRPr dirty="0"/>
          </a:p>
        </p:txBody>
      </p:sp>
      <p:sp>
        <p:nvSpPr>
          <p:cNvPr id="89" name="Google Shape;89;p2:notes"/>
          <p:cNvSpPr>
            <a:spLocks noGrp="1" noRot="1" noChangeAspect="1"/>
          </p:cNvSpPr>
          <p:nvPr>
            <p:ph type="sldImg" idx="2"/>
          </p:nvPr>
        </p:nvSpPr>
        <p:spPr>
          <a:xfrm>
            <a:off x="1182688" y="711200"/>
            <a:ext cx="4738687" cy="35544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0F94D76-BD97-41AD-A36B-D322C49BC564}" type="slidenum">
              <a:rPr lang="en-GB" smtClean="0"/>
              <a:pPr>
                <a:defRPr/>
              </a:pPr>
              <a:t>25</a:t>
            </a:fld>
            <a:endParaRPr lang="en-GB" dirty="0"/>
          </a:p>
        </p:txBody>
      </p:sp>
    </p:spTree>
    <p:extLst>
      <p:ext uri="{BB962C8B-B14F-4D97-AF65-F5344CB8AC3E}">
        <p14:creationId xmlns:p14="http://schemas.microsoft.com/office/powerpoint/2010/main" val="15314549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1609d56106_0_29:notes"/>
          <p:cNvSpPr>
            <a:spLocks noGrp="1" noRot="1" noChangeAspect="1"/>
          </p:cNvSpPr>
          <p:nvPr>
            <p:ph type="sldImg" idx="2"/>
          </p:nvPr>
        </p:nvSpPr>
        <p:spPr>
          <a:xfrm>
            <a:off x="1182688" y="711200"/>
            <a:ext cx="4738687" cy="35544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1609d56106_0_29:notes"/>
          <p:cNvSpPr txBox="1">
            <a:spLocks noGrp="1"/>
          </p:cNvSpPr>
          <p:nvPr>
            <p:ph type="body" idx="1"/>
          </p:nvPr>
        </p:nvSpPr>
        <p:spPr>
          <a:xfrm>
            <a:off x="710407" y="4501913"/>
            <a:ext cx="5683250" cy="4264971"/>
          </a:xfrm>
          <a:prstGeom prst="rect">
            <a:avLst/>
          </a:prstGeom>
        </p:spPr>
        <p:txBody>
          <a:bodyPr spcFirstLastPara="1" wrap="square" lIns="94735" tIns="94735" rIns="94735" bIns="94735" anchor="t" anchorCtr="0">
            <a:noAutofit/>
          </a:bodyPr>
          <a:lstStyle/>
          <a:p>
            <a:pPr>
              <a:spcBef>
                <a:spcPts val="0"/>
              </a:spcBef>
              <a:spcAft>
                <a:spcPts val="0"/>
              </a:spcAft>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a:spLocks noGrp="1" noRot="1" noChangeAspect="1"/>
          </p:cNvSpPr>
          <p:nvPr>
            <p:ph type="sldImg"/>
          </p:nvPr>
        </p:nvSpPr>
        <p:spPr>
          <a:prstGeom prst="rect">
            <a:avLst/>
          </a:prstGeom>
        </p:spPr>
        <p:txBody>
          <a:bodyPr/>
          <a:lstStyle/>
          <a:p>
            <a:endParaRPr/>
          </a:p>
        </p:txBody>
      </p:sp>
      <p:sp>
        <p:nvSpPr>
          <p:cNvPr id="105" name="Shape 105"/>
          <p:cNvSpPr>
            <a:spLocks noGrp="1"/>
          </p:cNvSpPr>
          <p:nvPr>
            <p:ph type="body" sz="quarter" idx="1"/>
          </p:nvPr>
        </p:nvSpPr>
        <p:spPr>
          <a:prstGeom prst="rect">
            <a:avLst/>
          </a:prstGeom>
        </p:spPr>
        <p:txBody>
          <a:bodyPr/>
          <a:lstStyle/>
          <a:p>
            <a:pPr defTabSz="947500"/>
            <a:r>
              <a:t>Superb season – comp results have bean great and more Sharks are racing, effected more swimmers than ever</a:t>
            </a:r>
          </a:p>
          <a:p>
            <a:pPr defTabSz="947500"/>
            <a:endParaRPr/>
          </a:p>
          <a:p>
            <a:pPr defTabSz="947500"/>
            <a:r>
              <a:t>Looking to expand the section as for the first time operating a waiting list.</a:t>
            </a:r>
          </a:p>
          <a:p>
            <a:pPr defTabSz="947500"/>
            <a:endParaRPr/>
          </a:p>
          <a:p>
            <a:pPr defTabSz="947500"/>
            <a:r>
              <a:t>Close links with schools, Tony (head) organises superb schools gala and really very special – I did awards and it was a real honour to meet them all</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noRot="1" noChangeAspect="1"/>
          </p:cNvSpPr>
          <p:nvPr>
            <p:ph type="sldImg"/>
          </p:nvPr>
        </p:nvSpPr>
        <p:spPr>
          <a:prstGeom prst="rect">
            <a:avLst/>
          </a:prstGeom>
        </p:spPr>
        <p:txBody>
          <a:bodyPr/>
          <a:lstStyle/>
          <a:p>
            <a:endParaRPr/>
          </a:p>
        </p:txBody>
      </p:sp>
      <p:sp>
        <p:nvSpPr>
          <p:cNvPr id="111" name="Shape 111"/>
          <p:cNvSpPr>
            <a:spLocks noGrp="1"/>
          </p:cNvSpPr>
          <p:nvPr>
            <p:ph type="body" sz="quarter" idx="1"/>
          </p:nvPr>
        </p:nvSpPr>
        <p:spPr>
          <a:prstGeom prst="rect">
            <a:avLst/>
          </a:prstGeom>
        </p:spPr>
        <p:txBody>
          <a:bodyPr/>
          <a:lstStyle/>
          <a:p>
            <a:pPr defTabSz="947500"/>
            <a:r>
              <a:t>Phenomenal growth, work needs to be done to see how Serco and Council can help us to meet the demand</a:t>
            </a:r>
          </a:p>
          <a:p>
            <a:pPr defTabSz="947500"/>
            <a:endParaRPr/>
          </a:p>
          <a:p>
            <a:pPr defTabSz="947500"/>
            <a:r>
              <a:t>Accredited member of Special olympics</a:t>
            </a:r>
          </a:p>
          <a:p>
            <a:pPr defTabSz="947500"/>
            <a:endParaRPr/>
          </a:p>
          <a:p>
            <a:pPr defTabSz="947500"/>
            <a:r>
              <a:t>Stats for Nationals: 17 races, 17 pb’s!, 5 speeding tickets, 4.5 minutes in total taken off times!</a:t>
            </a:r>
          </a:p>
          <a:p>
            <a:pPr defTabSz="947500"/>
            <a:endParaRPr/>
          </a:p>
          <a:p>
            <a:pPr defTabSz="947500"/>
            <a:r>
              <a:t>4 swimmers slected to represent South of England, only club to have swimmers selected from The SE Region! 300 swimmers take part and they have opening and closing ceremonies just like the olympics!</a:t>
            </a:r>
          </a:p>
          <a:p>
            <a:pPr defTabSz="947500"/>
            <a:endParaRPr/>
          </a:p>
          <a:p>
            <a:pPr defTabSz="947500"/>
            <a:r>
              <a:t>Cieran Kelly – junior sports personality</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prstGeom prst="rect">
            <a:avLst/>
          </a:prstGeom>
        </p:spPr>
        <p:txBody>
          <a:bodyPr/>
          <a:lstStyle/>
          <a:p>
            <a:endParaRPr/>
          </a:p>
        </p:txBody>
      </p:sp>
      <p:sp>
        <p:nvSpPr>
          <p:cNvPr id="117" name="Shape 117"/>
          <p:cNvSpPr>
            <a:spLocks noGrp="1"/>
          </p:cNvSpPr>
          <p:nvPr>
            <p:ph type="body" sz="quarter" idx="1"/>
          </p:nvPr>
        </p:nvSpPr>
        <p:spPr>
          <a:prstGeom prst="rect">
            <a:avLst/>
          </a:prstGeom>
        </p:spPr>
        <p:txBody>
          <a:bodyPr/>
          <a:lstStyle/>
          <a:p>
            <a:pPr defTabSz="947500"/>
            <a:r>
              <a:t>Phenomenal growth, work needs to be done to see how Serco and Council can help us to meet the demand</a:t>
            </a:r>
          </a:p>
          <a:p>
            <a:pPr defTabSz="947500"/>
            <a:endParaRPr/>
          </a:p>
          <a:p>
            <a:pPr defTabSz="947500"/>
            <a:r>
              <a:t>Accredited member of Special olympics</a:t>
            </a:r>
          </a:p>
          <a:p>
            <a:pPr defTabSz="947500"/>
            <a:endParaRPr/>
          </a:p>
          <a:p>
            <a:pPr defTabSz="947500"/>
            <a:r>
              <a:t>Stats for Nationals: 17 races, 17 pb’s!, 5 speeding tickets, 4.5 minutes in total taken off times!</a:t>
            </a:r>
          </a:p>
          <a:p>
            <a:pPr defTabSz="947500"/>
            <a:endParaRPr/>
          </a:p>
          <a:p>
            <a:pPr defTabSz="947500"/>
            <a:r>
              <a:t>4 swimmers slected to represent South of England, only club to have swimmers selected from The SE Region! 300 swimmers take part and they have opening and closing ceremonies just like the olympics!</a:t>
            </a:r>
          </a:p>
          <a:p>
            <a:pPr defTabSz="947500"/>
            <a:endParaRPr/>
          </a:p>
          <a:p>
            <a:pPr defTabSz="947500"/>
            <a:r>
              <a:t>Cieran Kelly – junior sports personality</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0F94D76-BD97-41AD-A36B-D322C49BC564}" type="slidenum">
              <a:rPr lang="en-GB" smtClean="0"/>
              <a:pPr>
                <a:defRPr/>
              </a:pPr>
              <a:t>30</a:t>
            </a:fld>
            <a:endParaRPr lang="en-GB"/>
          </a:p>
        </p:txBody>
      </p:sp>
    </p:spTree>
    <p:extLst>
      <p:ext uri="{BB962C8B-B14F-4D97-AF65-F5344CB8AC3E}">
        <p14:creationId xmlns:p14="http://schemas.microsoft.com/office/powerpoint/2010/main" val="26914027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00F94D76-BD97-41AD-A36B-D322C49BC564}" type="slidenum">
              <a:rPr lang="en-GB" smtClean="0"/>
              <a:pPr>
                <a:defRPr/>
              </a:pPr>
              <a:t>32</a:t>
            </a:fld>
            <a:endParaRPr lang="en-GB"/>
          </a:p>
        </p:txBody>
      </p:sp>
    </p:spTree>
    <p:extLst>
      <p:ext uri="{BB962C8B-B14F-4D97-AF65-F5344CB8AC3E}">
        <p14:creationId xmlns:p14="http://schemas.microsoft.com/office/powerpoint/2010/main" val="4116565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a:p>
            <a:pPr lvl="0"/>
            <a:endParaRPr lang="en-GB"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4</a:t>
            </a:fld>
            <a:endParaRPr lang="en-GB"/>
          </a:p>
        </p:txBody>
      </p:sp>
    </p:spTree>
    <p:extLst>
      <p:ext uri="{BB962C8B-B14F-4D97-AF65-F5344CB8AC3E}">
        <p14:creationId xmlns:p14="http://schemas.microsoft.com/office/powerpoint/2010/main" val="895295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a:p>
            <a:pPr lvl="0"/>
            <a:endParaRPr lang="en-GB"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5</a:t>
            </a:fld>
            <a:endParaRPr lang="en-GB"/>
          </a:p>
        </p:txBody>
      </p:sp>
    </p:spTree>
    <p:extLst>
      <p:ext uri="{BB962C8B-B14F-4D97-AF65-F5344CB8AC3E}">
        <p14:creationId xmlns:p14="http://schemas.microsoft.com/office/powerpoint/2010/main" val="3781036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7</a:t>
            </a:fld>
            <a:endParaRPr lang="en-GB"/>
          </a:p>
        </p:txBody>
      </p:sp>
    </p:spTree>
    <p:extLst>
      <p:ext uri="{BB962C8B-B14F-4D97-AF65-F5344CB8AC3E}">
        <p14:creationId xmlns:p14="http://schemas.microsoft.com/office/powerpoint/2010/main" val="2907067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0F94D76-BD97-41AD-A36B-D322C49BC564}" type="slidenum">
              <a:rPr lang="en-GB" smtClean="0"/>
              <a:pPr>
                <a:defRPr/>
              </a:pPr>
              <a:t>8</a:t>
            </a:fld>
            <a:endParaRPr lang="en-GB"/>
          </a:p>
        </p:txBody>
      </p:sp>
    </p:spTree>
    <p:extLst>
      <p:ext uri="{BB962C8B-B14F-4D97-AF65-F5344CB8AC3E}">
        <p14:creationId xmlns:p14="http://schemas.microsoft.com/office/powerpoint/2010/main" val="94539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0F94D76-BD97-41AD-A36B-D322C49BC564}" type="slidenum">
              <a:rPr lang="en-GB" smtClean="0"/>
              <a:pPr>
                <a:defRPr/>
              </a:pPr>
              <a:t>9</a:t>
            </a:fld>
            <a:endParaRPr lang="en-GB"/>
          </a:p>
        </p:txBody>
      </p:sp>
    </p:spTree>
    <p:extLst>
      <p:ext uri="{BB962C8B-B14F-4D97-AF65-F5344CB8AC3E}">
        <p14:creationId xmlns:p14="http://schemas.microsoft.com/office/powerpoint/2010/main" val="393967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0F94D76-BD97-41AD-A36B-D322C49BC564}" type="slidenum">
              <a:rPr lang="en-GB" smtClean="0"/>
              <a:pPr>
                <a:defRPr/>
              </a:pPr>
              <a:t>10</a:t>
            </a:fld>
            <a:endParaRPr lang="en-GB"/>
          </a:p>
        </p:txBody>
      </p:sp>
    </p:spTree>
    <p:extLst>
      <p:ext uri="{BB962C8B-B14F-4D97-AF65-F5344CB8AC3E}">
        <p14:creationId xmlns:p14="http://schemas.microsoft.com/office/powerpoint/2010/main" val="3344337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0F94D76-BD97-41AD-A36B-D322C49BC564}" type="slidenum">
              <a:rPr lang="en-GB" smtClean="0"/>
              <a:pPr>
                <a:defRPr/>
              </a:pPr>
              <a:t>11</a:t>
            </a:fld>
            <a:endParaRPr lang="en-GB"/>
          </a:p>
        </p:txBody>
      </p:sp>
    </p:spTree>
    <p:extLst>
      <p:ext uri="{BB962C8B-B14F-4D97-AF65-F5344CB8AC3E}">
        <p14:creationId xmlns:p14="http://schemas.microsoft.com/office/powerpoint/2010/main" val="1623495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EB9684A-0904-4895-B800-B17C4BBB37A0}" type="slidenum">
              <a:rPr lang="en-GB" smtClean="0"/>
              <a:pPr>
                <a:defRPr/>
              </a:pPr>
              <a:t>‹#›</a:t>
            </a:fld>
            <a:endParaRPr lang="en-GB"/>
          </a:p>
        </p:txBody>
      </p:sp>
    </p:spTree>
    <p:extLst>
      <p:ext uri="{BB962C8B-B14F-4D97-AF65-F5344CB8AC3E}">
        <p14:creationId xmlns:p14="http://schemas.microsoft.com/office/powerpoint/2010/main" val="2233884197"/>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CA38D49A-682A-447C-9DB3-430789B1A540}" type="slidenum">
              <a:rPr lang="en-GB" smtClean="0"/>
              <a:pPr>
                <a:defRPr/>
              </a:pPr>
              <a:t>‹#›</a:t>
            </a:fld>
            <a:endParaRPr lang="en-GB"/>
          </a:p>
        </p:txBody>
      </p:sp>
    </p:spTree>
    <p:extLst>
      <p:ext uri="{BB962C8B-B14F-4D97-AF65-F5344CB8AC3E}">
        <p14:creationId xmlns:p14="http://schemas.microsoft.com/office/powerpoint/2010/main" val="225162903"/>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94B89214-7FBE-46B2-B1B1-053DE09682FB}" type="slidenum">
              <a:rPr lang="en-GB" smtClean="0"/>
              <a:pPr>
                <a:defRPr/>
              </a:pPr>
              <a:t>‹#›</a:t>
            </a:fld>
            <a:endParaRPr lang="en-GB"/>
          </a:p>
        </p:txBody>
      </p:sp>
    </p:spTree>
    <p:extLst>
      <p:ext uri="{BB962C8B-B14F-4D97-AF65-F5344CB8AC3E}">
        <p14:creationId xmlns:p14="http://schemas.microsoft.com/office/powerpoint/2010/main" val="2499422235"/>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74401270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C07F87CA-C457-4B0F-9F10-3A093727D7A3}" type="slidenum">
              <a:rPr lang="en-GB" smtClean="0"/>
              <a:pPr>
                <a:defRPr/>
              </a:pPr>
              <a:t>‹#›</a:t>
            </a:fld>
            <a:endParaRPr lang="en-GB"/>
          </a:p>
        </p:txBody>
      </p:sp>
    </p:spTree>
    <p:extLst>
      <p:ext uri="{BB962C8B-B14F-4D97-AF65-F5344CB8AC3E}">
        <p14:creationId xmlns:p14="http://schemas.microsoft.com/office/powerpoint/2010/main" val="2763410123"/>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C93A0E4F-F430-4E85-A397-130B326E7BD7}" type="slidenum">
              <a:rPr lang="en-GB" smtClean="0"/>
              <a:pPr>
                <a:defRPr/>
              </a:pPr>
              <a:t>‹#›</a:t>
            </a:fld>
            <a:endParaRPr lang="en-GB"/>
          </a:p>
        </p:txBody>
      </p:sp>
    </p:spTree>
    <p:extLst>
      <p:ext uri="{BB962C8B-B14F-4D97-AF65-F5344CB8AC3E}">
        <p14:creationId xmlns:p14="http://schemas.microsoft.com/office/powerpoint/2010/main" val="1914902304"/>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endParaRPr lang="en-GB"/>
          </a:p>
        </p:txBody>
      </p:sp>
    </p:spTree>
    <p:extLst>
      <p:ext uri="{BB962C8B-B14F-4D97-AF65-F5344CB8AC3E}">
        <p14:creationId xmlns:p14="http://schemas.microsoft.com/office/powerpoint/2010/main" val="86590198"/>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50D76B5B-4011-4324-962D-5B7C9F9DD68D}" type="slidenum">
              <a:rPr lang="en-GB" smtClean="0"/>
              <a:pPr>
                <a:defRPr/>
              </a:pPr>
              <a:t>‹#›</a:t>
            </a:fld>
            <a:endParaRPr lang="en-GB"/>
          </a:p>
        </p:txBody>
      </p:sp>
    </p:spTree>
    <p:extLst>
      <p:ext uri="{BB962C8B-B14F-4D97-AF65-F5344CB8AC3E}">
        <p14:creationId xmlns:p14="http://schemas.microsoft.com/office/powerpoint/2010/main" val="3438304819"/>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54A9B71C-5C6F-45F0-A9C0-F8E75BBDC061}" type="slidenum">
              <a:rPr lang="en-GB" smtClean="0"/>
              <a:pPr>
                <a:defRPr/>
              </a:pPr>
              <a:t>‹#›</a:t>
            </a:fld>
            <a:endParaRPr lang="en-GB"/>
          </a:p>
        </p:txBody>
      </p:sp>
    </p:spTree>
    <p:extLst>
      <p:ext uri="{BB962C8B-B14F-4D97-AF65-F5344CB8AC3E}">
        <p14:creationId xmlns:p14="http://schemas.microsoft.com/office/powerpoint/2010/main" val="3679379250"/>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9B19A553-2A09-4AC9-AFF7-F2B0092D4289}" type="slidenum">
              <a:rPr lang="en-GB" smtClean="0"/>
              <a:pPr>
                <a:defRPr/>
              </a:pPr>
              <a:t>‹#›</a:t>
            </a:fld>
            <a:endParaRPr lang="en-GB"/>
          </a:p>
        </p:txBody>
      </p:sp>
    </p:spTree>
    <p:extLst>
      <p:ext uri="{BB962C8B-B14F-4D97-AF65-F5344CB8AC3E}">
        <p14:creationId xmlns:p14="http://schemas.microsoft.com/office/powerpoint/2010/main" val="1594027144"/>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B521174E-CC6D-4F15-9643-779C4EE8FA23}" type="slidenum">
              <a:rPr lang="en-GB" smtClean="0"/>
              <a:pPr>
                <a:defRPr/>
              </a:pPr>
              <a:t>‹#›</a:t>
            </a:fld>
            <a:endParaRPr lang="en-GB"/>
          </a:p>
        </p:txBody>
      </p:sp>
    </p:spTree>
    <p:extLst>
      <p:ext uri="{BB962C8B-B14F-4D97-AF65-F5344CB8AC3E}">
        <p14:creationId xmlns:p14="http://schemas.microsoft.com/office/powerpoint/2010/main" val="2885136360"/>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820BE085-042A-42CC-829E-9612AA6EECA1}" type="slidenum">
              <a:rPr lang="en-GB" smtClean="0"/>
              <a:pPr>
                <a:defRPr/>
              </a:pPr>
              <a:t>‹#›</a:t>
            </a:fld>
            <a:endParaRPr lang="en-GB"/>
          </a:p>
        </p:txBody>
      </p:sp>
    </p:spTree>
    <p:extLst>
      <p:ext uri="{BB962C8B-B14F-4D97-AF65-F5344CB8AC3E}">
        <p14:creationId xmlns:p14="http://schemas.microsoft.com/office/powerpoint/2010/main" val="1153540347"/>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A528158-4CA9-4C41-BF5D-1EFD626ADFB1}" type="slidenum">
              <a:rPr lang="en-GB" smtClean="0"/>
              <a:pPr>
                <a:defRPr/>
              </a:pPr>
              <a:t>‹#›</a:t>
            </a:fld>
            <a:endParaRPr lang="en-GB"/>
          </a:p>
        </p:txBody>
      </p:sp>
    </p:spTree>
    <p:extLst>
      <p:ext uri="{BB962C8B-B14F-4D97-AF65-F5344CB8AC3E}">
        <p14:creationId xmlns:p14="http://schemas.microsoft.com/office/powerpoint/2010/main" val="117216573"/>
      </p:ext>
    </p:extLst>
  </p:cSld>
  <p:clrMap bg1="lt1" tx1="dk1" bg2="lt2" tx2="dk2" accent1="accent1" accent2="accent2" accent3="accent3" accent4="accent4" accent5="accent5" accent6="accent6" hlink="hlink" folHlink="folHlink"/>
  <p:sldLayoutIdLst>
    <p:sldLayoutId id="2147483994" r:id="rId1"/>
    <p:sldLayoutId id="2147483995" r:id="rId2"/>
    <p:sldLayoutId id="2147483996" r:id="rId3"/>
    <p:sldLayoutId id="2147483997" r:id="rId4"/>
    <p:sldLayoutId id="2147483998" r:id="rId5"/>
    <p:sldLayoutId id="2147483999" r:id="rId6"/>
    <p:sldLayoutId id="2147484000" r:id="rId7"/>
    <p:sldLayoutId id="2147484001" r:id="rId8"/>
    <p:sldLayoutId id="2147484002" r:id="rId9"/>
    <p:sldLayoutId id="2147484003" r:id="rId10"/>
    <p:sldLayoutId id="2147484004" r:id="rId11"/>
    <p:sldLayoutId id="2147484005" r:id="rId12"/>
  </p:sldLayoutIdLst>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mailto:officials@bbfsc.org" TargetMode="External"/><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85800" y="2924944"/>
            <a:ext cx="7772400" cy="1470025"/>
          </a:xfrm>
        </p:spPr>
        <p:txBody>
          <a:bodyPr/>
          <a:lstStyle/>
          <a:p>
            <a:pPr eaLnBrk="1" hangingPunct="1">
              <a:defRPr/>
            </a:pPr>
            <a:r>
              <a:rPr lang="en-GB" sz="3600" dirty="0">
                <a:solidFill>
                  <a:schemeClr val="tx1"/>
                </a:solidFill>
              </a:rPr>
              <a:t>Swimming Club</a:t>
            </a:r>
          </a:p>
        </p:txBody>
      </p:sp>
      <p:sp>
        <p:nvSpPr>
          <p:cNvPr id="9219" name="Rectangle 5"/>
          <p:cNvSpPr>
            <a:spLocks noGrp="1" noChangeArrowheads="1"/>
          </p:cNvSpPr>
          <p:nvPr>
            <p:ph type="subTitle" idx="1"/>
          </p:nvPr>
        </p:nvSpPr>
        <p:spPr>
          <a:xfrm>
            <a:off x="1331640" y="4166462"/>
            <a:ext cx="6400800" cy="1752600"/>
          </a:xfrm>
        </p:spPr>
        <p:txBody>
          <a:bodyPr>
            <a:normAutofit fontScale="85000" lnSpcReduction="20000"/>
          </a:bodyPr>
          <a:lstStyle/>
          <a:p>
            <a:pPr eaLnBrk="1" hangingPunct="1"/>
            <a:r>
              <a:rPr lang="en-GB" dirty="0">
                <a:solidFill>
                  <a:schemeClr val="tx1"/>
                </a:solidFill>
                <a:cs typeface="Arial" panose="020B0604020202020204" pitchFamily="34" charset="0"/>
              </a:rPr>
              <a:t>Annual General Meeting</a:t>
            </a:r>
          </a:p>
          <a:p>
            <a:pPr eaLnBrk="1" hangingPunct="1"/>
            <a:r>
              <a:rPr lang="en-GB" dirty="0">
                <a:solidFill>
                  <a:schemeClr val="tx1"/>
                </a:solidFill>
                <a:cs typeface="Arial" panose="020B0604020202020204" pitchFamily="34" charset="0"/>
              </a:rPr>
              <a:t>Via Zoom</a:t>
            </a:r>
          </a:p>
          <a:p>
            <a:pPr eaLnBrk="1" hangingPunct="1"/>
            <a:r>
              <a:rPr lang="en-GB" dirty="0">
                <a:solidFill>
                  <a:schemeClr val="tx1"/>
                </a:solidFill>
                <a:cs typeface="Arial" panose="020B0604020202020204" pitchFamily="34" charset="0"/>
              </a:rPr>
              <a:t>Tuesday 1</a:t>
            </a:r>
            <a:r>
              <a:rPr lang="en-GB" baseline="30000" dirty="0">
                <a:solidFill>
                  <a:schemeClr val="tx1"/>
                </a:solidFill>
                <a:cs typeface="Arial" panose="020B0604020202020204" pitchFamily="34" charset="0"/>
              </a:rPr>
              <a:t>st </a:t>
            </a:r>
            <a:r>
              <a:rPr lang="en-GB" dirty="0">
                <a:solidFill>
                  <a:schemeClr val="tx1"/>
                </a:solidFill>
                <a:cs typeface="Arial" panose="020B0604020202020204" pitchFamily="34" charset="0"/>
              </a:rPr>
              <a:t>April 2025</a:t>
            </a:r>
          </a:p>
          <a:p>
            <a:pPr eaLnBrk="1" hangingPunct="1"/>
            <a:r>
              <a:rPr lang="en-GB" dirty="0">
                <a:solidFill>
                  <a:schemeClr val="tx1"/>
                </a:solidFill>
                <a:cs typeface="Arial" panose="020B0604020202020204" pitchFamily="34" charset="0"/>
              </a:rPr>
              <a:t>19:30 – 20:45</a:t>
            </a:r>
          </a:p>
        </p:txBody>
      </p:sp>
      <p:sp>
        <p:nvSpPr>
          <p:cNvPr id="2" name="AutoShape 2" descr="https://mail-attachment.googleusercontent.com/attachment/u/0/?saduie=AG9B_P9HTO1U0FrlT31Q5pKjq_8A&amp;attid=0.1&amp;disp=emb&amp;view=att&amp;th=14271f72870b27b0"/>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a:blip r:embed="rId3"/>
          <a:stretch>
            <a:fillRect/>
          </a:stretch>
        </p:blipFill>
        <p:spPr>
          <a:xfrm>
            <a:off x="2339752" y="523955"/>
            <a:ext cx="4464496" cy="363636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921DA018-EE32-474A-B073-87E66D603606}"/>
              </a:ext>
            </a:extLst>
          </p:cNvPr>
          <p:cNvSpPr>
            <a:spLocks noChangeArrowheads="1"/>
          </p:cNvSpPr>
          <p:nvPr/>
        </p:nvSpPr>
        <p:spPr bwMode="auto">
          <a:xfrm>
            <a:off x="0" y="361950"/>
            <a:ext cx="6732588" cy="5833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hangingPunct="1">
              <a:lnSpc>
                <a:spcPct val="100000"/>
              </a:lnSpc>
            </a:pPr>
            <a:r>
              <a:rPr lang="en-GB" altLang="en-US" sz="3200" dirty="0">
                <a:solidFill>
                  <a:srgbClr val="0070C0"/>
                </a:solidFill>
                <a:latin typeface="+mn-lt"/>
              </a:rPr>
              <a:t>Key Performance Indicators </a:t>
            </a:r>
          </a:p>
        </p:txBody>
      </p:sp>
      <p:pic>
        <p:nvPicPr>
          <p:cNvPr id="7" name="Picture 3">
            <a:extLst>
              <a:ext uri="{FF2B5EF4-FFF2-40B4-BE49-F238E27FC236}">
                <a16:creationId xmlns:a16="http://schemas.microsoft.com/office/drawing/2014/main" id="{6A6BED50-3820-46A0-9965-497EEEF5CC7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50075" y="0"/>
            <a:ext cx="2209800" cy="18002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2">
            <a:extLst>
              <a:ext uri="{FF2B5EF4-FFF2-40B4-BE49-F238E27FC236}">
                <a16:creationId xmlns:a16="http://schemas.microsoft.com/office/drawing/2014/main" id="{4BE78F84-F7DC-4E2E-BB18-1BBFFF72D790}"/>
              </a:ext>
            </a:extLst>
          </p:cNvPr>
          <p:cNvSpPr>
            <a:spLocks noChangeArrowheads="1"/>
          </p:cNvSpPr>
          <p:nvPr/>
        </p:nvSpPr>
        <p:spPr bwMode="auto">
          <a:xfrm>
            <a:off x="303213" y="1426127"/>
            <a:ext cx="8856662" cy="374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spAutoFit/>
          </a:bodyPr>
          <a:lstStyle>
            <a:lvl1pPr marL="342900" indent="-341313">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28" name="TextBox 27">
            <a:extLst>
              <a:ext uri="{FF2B5EF4-FFF2-40B4-BE49-F238E27FC236}">
                <a16:creationId xmlns:a16="http://schemas.microsoft.com/office/drawing/2014/main" id="{9D14B900-62DB-AF24-852F-F377486D611D}"/>
              </a:ext>
            </a:extLst>
          </p:cNvPr>
          <p:cNvSpPr txBox="1"/>
          <p:nvPr/>
        </p:nvSpPr>
        <p:spPr>
          <a:xfrm>
            <a:off x="426904" y="3054901"/>
            <a:ext cx="7992888" cy="1264642"/>
          </a:xfrm>
          <a:prstGeom prst="rect">
            <a:avLst/>
          </a:prstGeom>
          <a:noFill/>
        </p:spPr>
        <p:txBody>
          <a:bodyPr wrap="square">
            <a:spAutoFit/>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Salaries-Coaches costs: </a:t>
            </a:r>
            <a:r>
              <a:rPr lang="en-GB" sz="1800" dirty="0">
                <a:effectLst/>
                <a:latin typeface="Calibri" panose="020F0502020204030204" pitchFamily="34" charset="0"/>
                <a:ea typeface="Calibri" panose="020F0502020204030204" pitchFamily="34" charset="0"/>
                <a:cs typeface="Times New Roman" panose="02020603050405020304" pitchFamily="18" charset="0"/>
              </a:rPr>
              <a:t>Personnel costs for coaches was at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£72,138 </a:t>
            </a:r>
            <a:r>
              <a:rPr lang="en-GB" sz="1800" dirty="0">
                <a:effectLst/>
                <a:latin typeface="Calibri" panose="020F0502020204030204" pitchFamily="34" charset="0"/>
                <a:ea typeface="Calibri" panose="020F0502020204030204" pitchFamily="34" charset="0"/>
                <a:cs typeface="Times New Roman" panose="02020603050405020304" pitchFamily="18" charset="0"/>
              </a:rPr>
              <a:t>which is an increase from last season</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at £57,557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increase is due to hourly rate increases for the coaches, and to stay competitive with other clubs, and more hours worked to cover the increased revenue.</a:t>
            </a:r>
          </a:p>
        </p:txBody>
      </p:sp>
      <p:sp>
        <p:nvSpPr>
          <p:cNvPr id="30" name="TextBox 29">
            <a:extLst>
              <a:ext uri="{FF2B5EF4-FFF2-40B4-BE49-F238E27FC236}">
                <a16:creationId xmlns:a16="http://schemas.microsoft.com/office/drawing/2014/main" id="{7CF992F2-F9DF-3D93-5110-A80E23DDE0A7}"/>
              </a:ext>
            </a:extLst>
          </p:cNvPr>
          <p:cNvSpPr txBox="1"/>
          <p:nvPr/>
        </p:nvSpPr>
        <p:spPr>
          <a:xfrm>
            <a:off x="395536" y="5013176"/>
            <a:ext cx="7992888" cy="1264642"/>
          </a:xfrm>
          <a:prstGeom prst="rect">
            <a:avLst/>
          </a:prstGeom>
          <a:noFill/>
        </p:spPr>
        <p:txBody>
          <a:bodyPr wrap="square">
            <a:spAutoFit/>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Operating Cost of Swimming Operations: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overall operating cost for swim operations was</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£419,552 </a:t>
            </a:r>
            <a:r>
              <a:rPr lang="en-GB" sz="1800" dirty="0">
                <a:effectLst/>
                <a:latin typeface="Calibri" panose="020F0502020204030204" pitchFamily="34" charset="0"/>
                <a:ea typeface="Calibri" panose="020F0502020204030204" pitchFamily="34" charset="0"/>
                <a:cs typeface="Times New Roman" panose="02020603050405020304" pitchFamily="18" charset="0"/>
              </a:rPr>
              <a:t>with a net surplus of</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£46,324 </a:t>
            </a:r>
            <a:r>
              <a:rPr lang="en-GB" sz="1800" dirty="0">
                <a:effectLst/>
                <a:latin typeface="Calibri" panose="020F0502020204030204" pitchFamily="34" charset="0"/>
                <a:ea typeface="Calibri" panose="020F0502020204030204" pitchFamily="34" charset="0"/>
                <a:cs typeface="Times New Roman" panose="02020603050405020304" pitchFamily="18" charset="0"/>
              </a:rPr>
              <a:t>compared to last season of</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£357,603 </a:t>
            </a:r>
            <a:r>
              <a:rPr lang="en-GB" sz="1800" dirty="0">
                <a:effectLst/>
                <a:latin typeface="Calibri" panose="020F0502020204030204" pitchFamily="34" charset="0"/>
                <a:ea typeface="Calibri" panose="020F0502020204030204" pitchFamily="34" charset="0"/>
                <a:cs typeface="Times New Roman" panose="02020603050405020304" pitchFamily="18" charset="0"/>
              </a:rPr>
              <a:t>cost and a net surplus of</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£97,364.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loss in Margin is due to increased fixed costs, pool hire, wage roll.</a:t>
            </a:r>
          </a:p>
        </p:txBody>
      </p:sp>
      <p:sp>
        <p:nvSpPr>
          <p:cNvPr id="34" name="TextBox 33">
            <a:extLst>
              <a:ext uri="{FF2B5EF4-FFF2-40B4-BE49-F238E27FC236}">
                <a16:creationId xmlns:a16="http://schemas.microsoft.com/office/drawing/2014/main" id="{24080B4C-845B-A11D-C4D5-9E043CB5F3EA}"/>
              </a:ext>
            </a:extLst>
          </p:cNvPr>
          <p:cNvSpPr txBox="1"/>
          <p:nvPr/>
        </p:nvSpPr>
        <p:spPr>
          <a:xfrm>
            <a:off x="539552" y="1988840"/>
            <a:ext cx="7848872" cy="671915"/>
          </a:xfrm>
          <a:prstGeom prst="rect">
            <a:avLst/>
          </a:prstGeom>
          <a:noFill/>
        </p:spPr>
        <p:txBody>
          <a:bodyPr wrap="square">
            <a:spAutoFit/>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Cost of Sale/Pools: </a:t>
            </a:r>
            <a:r>
              <a:rPr lang="en-GB" sz="1800" dirty="0">
                <a:effectLst/>
                <a:latin typeface="Calibri" panose="020F0502020204030204" pitchFamily="34" charset="0"/>
                <a:ea typeface="Calibri" panose="020F0502020204030204" pitchFamily="34" charset="0"/>
                <a:cs typeface="Times New Roman" panose="02020603050405020304" pitchFamily="18" charset="0"/>
              </a:rPr>
              <a:t>Pool costs were up this year to</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£199,009 </a:t>
            </a:r>
            <a:r>
              <a:rPr lang="en-GB" sz="1800" dirty="0">
                <a:effectLst/>
                <a:latin typeface="Calibri" panose="020F0502020204030204" pitchFamily="34" charset="0"/>
                <a:ea typeface="Calibri" panose="020F0502020204030204" pitchFamily="34" charset="0"/>
                <a:cs typeface="Times New Roman" panose="02020603050405020304" pitchFamily="18" charset="0"/>
              </a:rPr>
              <a:t>from the previous year of</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£151,686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24589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921DA018-EE32-474A-B073-87E66D603606}"/>
              </a:ext>
            </a:extLst>
          </p:cNvPr>
          <p:cNvSpPr>
            <a:spLocks noChangeArrowheads="1"/>
          </p:cNvSpPr>
          <p:nvPr/>
        </p:nvSpPr>
        <p:spPr bwMode="auto">
          <a:xfrm>
            <a:off x="0" y="361950"/>
            <a:ext cx="6732588" cy="5833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hangingPunct="1">
              <a:lnSpc>
                <a:spcPct val="100000"/>
              </a:lnSpc>
            </a:pPr>
            <a:r>
              <a:rPr lang="en-GB" altLang="en-US" sz="3200" dirty="0">
                <a:solidFill>
                  <a:srgbClr val="0070C0"/>
                </a:solidFill>
                <a:latin typeface="+mn-lt"/>
              </a:rPr>
              <a:t>Key Performance Indicators </a:t>
            </a:r>
          </a:p>
        </p:txBody>
      </p:sp>
      <p:pic>
        <p:nvPicPr>
          <p:cNvPr id="7" name="Picture 3">
            <a:extLst>
              <a:ext uri="{FF2B5EF4-FFF2-40B4-BE49-F238E27FC236}">
                <a16:creationId xmlns:a16="http://schemas.microsoft.com/office/drawing/2014/main" id="{6A6BED50-3820-46A0-9965-497EEEF5CC7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50075" y="0"/>
            <a:ext cx="2209800" cy="18002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Box 4">
            <a:extLst>
              <a:ext uri="{FF2B5EF4-FFF2-40B4-BE49-F238E27FC236}">
                <a16:creationId xmlns:a16="http://schemas.microsoft.com/office/drawing/2014/main" id="{847DE2BB-C349-D2A3-F602-059BD9A2E943}"/>
              </a:ext>
            </a:extLst>
          </p:cNvPr>
          <p:cNvSpPr txBox="1"/>
          <p:nvPr/>
        </p:nvSpPr>
        <p:spPr>
          <a:xfrm>
            <a:off x="467544" y="3551140"/>
            <a:ext cx="7992348" cy="671915"/>
          </a:xfrm>
          <a:prstGeom prst="rect">
            <a:avLst/>
          </a:prstGeom>
          <a:noFill/>
        </p:spPr>
        <p:txBody>
          <a:bodyPr wrap="square">
            <a:spAutoFit/>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Other Income: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club received</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£5,518 </a:t>
            </a:r>
            <a:r>
              <a:rPr lang="en-GB" sz="1800" dirty="0">
                <a:effectLst/>
                <a:latin typeface="Calibri" panose="020F0502020204030204" pitchFamily="34" charset="0"/>
                <a:ea typeface="Calibri" panose="020F0502020204030204" pitchFamily="34" charset="0"/>
                <a:cs typeface="Times New Roman" panose="02020603050405020304" pitchFamily="18" charset="0"/>
              </a:rPr>
              <a:t>in fundraising and</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£3,710 </a:t>
            </a:r>
            <a:r>
              <a:rPr lang="en-GB" sz="1800" dirty="0">
                <a:effectLst/>
                <a:latin typeface="Calibri" panose="020F0502020204030204" pitchFamily="34" charset="0"/>
                <a:ea typeface="Calibri" panose="020F0502020204030204" pitchFamily="34" charset="0"/>
                <a:cs typeface="Times New Roman" panose="02020603050405020304" pitchFamily="18" charset="0"/>
              </a:rPr>
              <a:t>in interest from both bank accounts. Club Kit sales and commissions produced a revenue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£7788.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E9356271-8175-5327-1F1E-A180B4C46116}"/>
              </a:ext>
            </a:extLst>
          </p:cNvPr>
          <p:cNvSpPr txBox="1"/>
          <p:nvPr/>
        </p:nvSpPr>
        <p:spPr>
          <a:xfrm>
            <a:off x="539552" y="4725144"/>
            <a:ext cx="7850832" cy="1561005"/>
          </a:xfrm>
          <a:prstGeom prst="rect">
            <a:avLst/>
          </a:prstGeom>
          <a:noFill/>
        </p:spPr>
        <p:txBody>
          <a:bodyPr wrap="square">
            <a:spAutoFit/>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Overall Operating Surplus: </a:t>
            </a:r>
            <a:r>
              <a:rPr lang="en-GB" sz="1800" dirty="0">
                <a:effectLst/>
                <a:latin typeface="Calibri" panose="020F0502020204030204" pitchFamily="34" charset="0"/>
                <a:ea typeface="Calibri" panose="020F0502020204030204" pitchFamily="34" charset="0"/>
                <a:cs typeface="Times New Roman" panose="02020603050405020304" pitchFamily="18" charset="0"/>
              </a:rPr>
              <a:t>Overall, the club made a surplus of</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£46,964 </a:t>
            </a:r>
            <a:r>
              <a:rPr lang="en-GB" sz="1800" dirty="0">
                <a:effectLst/>
                <a:latin typeface="Calibri" panose="020F0502020204030204" pitchFamily="34" charset="0"/>
                <a:ea typeface="Calibri" panose="020F0502020204030204" pitchFamily="34" charset="0"/>
                <a:cs typeface="Times New Roman" panose="02020603050405020304" pitchFamily="18" charset="0"/>
              </a:rPr>
              <a:t>compared to</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£97,364 </a:t>
            </a:r>
            <a:r>
              <a:rPr lang="en-GB" sz="1800" dirty="0">
                <a:effectLst/>
                <a:latin typeface="Calibri" panose="020F0502020204030204" pitchFamily="34" charset="0"/>
                <a:ea typeface="Calibri" panose="020F0502020204030204" pitchFamily="34" charset="0"/>
                <a:cs typeface="Times New Roman" panose="02020603050405020304" pitchFamily="18" charset="0"/>
              </a:rPr>
              <a:t>in the previous year. The surplus will be carried forward in the balance sheet. We will need the surplus to support the significant increase in pool hire costs, utility costs and admin costs. This will help keep future fee increases to a minimum.</a:t>
            </a:r>
          </a:p>
        </p:txBody>
      </p:sp>
      <p:sp>
        <p:nvSpPr>
          <p:cNvPr id="18" name="TextBox 17">
            <a:extLst>
              <a:ext uri="{FF2B5EF4-FFF2-40B4-BE49-F238E27FC236}">
                <a16:creationId xmlns:a16="http://schemas.microsoft.com/office/drawing/2014/main" id="{37BC4E24-A2FA-9CF3-CCBA-B7876EB7988D}"/>
              </a:ext>
            </a:extLst>
          </p:cNvPr>
          <p:cNvSpPr txBox="1"/>
          <p:nvPr/>
        </p:nvSpPr>
        <p:spPr>
          <a:xfrm>
            <a:off x="467545" y="1916832"/>
            <a:ext cx="8237112" cy="1264642"/>
          </a:xfrm>
          <a:prstGeom prst="rect">
            <a:avLst/>
          </a:prstGeom>
          <a:noFill/>
        </p:spPr>
        <p:txBody>
          <a:bodyPr wrap="square">
            <a:spAutoFit/>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Administrative Costs:</a:t>
            </a:r>
            <a:r>
              <a:rPr lang="en-GB" sz="1800" dirty="0">
                <a:effectLst/>
                <a:latin typeface="Calibri" panose="020F0502020204030204" pitchFamily="34" charset="0"/>
                <a:ea typeface="Calibri" panose="020F0502020204030204" pitchFamily="34" charset="0"/>
                <a:cs typeface="Times New Roman" panose="02020603050405020304" pitchFamily="18" charset="0"/>
              </a:rPr>
              <a:t> The overall Administration cost for the season was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£46,324</a:t>
            </a:r>
            <a:r>
              <a:rPr lang="en-GB" sz="1800" dirty="0">
                <a:effectLst/>
                <a:latin typeface="Calibri" panose="020F0502020204030204" pitchFamily="34" charset="0"/>
                <a:ea typeface="Calibri" panose="020F0502020204030204" pitchFamily="34" charset="0"/>
                <a:cs typeface="Times New Roman" panose="02020603050405020304" pitchFamily="18" charset="0"/>
              </a:rPr>
              <a:t> against the previous season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£41,313</a:t>
            </a:r>
            <a:r>
              <a:rPr lang="en-GB" sz="1800" dirty="0">
                <a:effectLst/>
                <a:latin typeface="Calibri" panose="020F0502020204030204" pitchFamily="34" charset="0"/>
                <a:ea typeface="Calibri" panose="020F0502020204030204" pitchFamily="34" charset="0"/>
                <a:cs typeface="Times New Roman" panose="02020603050405020304" pitchFamily="18" charset="0"/>
              </a:rPr>
              <a:t> This includes the administrator’s salary which is vital to the successful running of the club, and all other costs associated, including Bank fees, BT Internet, subscriptions. Annual accounting fees</a:t>
            </a:r>
            <a:r>
              <a:rPr lang="en-GB" sz="1800" b="1" dirty="0">
                <a:effectLst/>
                <a:latin typeface="Calibri" panose="020F0502020204030204" pitchFamily="34" charset="0"/>
                <a:ea typeface="Calibri" panose="020F0502020204030204" pitchFamily="34" charset="0"/>
                <a:cs typeface="Times New Roman" panose="02020603050405020304" pitchFamily="18"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64412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8E61AC1-2C61-E406-337D-800F091A42B8}"/>
              </a:ext>
            </a:extLst>
          </p:cNvPr>
          <p:cNvSpPr txBox="1"/>
          <p:nvPr/>
        </p:nvSpPr>
        <p:spPr>
          <a:xfrm>
            <a:off x="251520" y="2132856"/>
            <a:ext cx="8352928" cy="1200329"/>
          </a:xfrm>
          <a:prstGeom prst="rect">
            <a:avLst/>
          </a:prstGeom>
          <a:noFill/>
        </p:spPr>
        <p:txBody>
          <a:bodyPr wrap="square">
            <a:spAutoFit/>
          </a:bodyPr>
          <a:lstStyle/>
          <a:p>
            <a:r>
              <a:rPr lang="en-GB" sz="1800" b="1" dirty="0">
                <a:effectLst/>
                <a:latin typeface="Calibri" panose="020F0502020204030204" pitchFamily="34" charset="0"/>
                <a:ea typeface="Calibri" panose="020F0502020204030204" pitchFamily="34" charset="0"/>
                <a:cs typeface="Times New Roman" panose="02020603050405020304" pitchFamily="18" charset="0"/>
              </a:rPr>
              <a:t>Balance Sheet: </a:t>
            </a:r>
            <a:r>
              <a:rPr lang="en-GB" sz="1800" dirty="0">
                <a:effectLst/>
                <a:latin typeface="Calibri" panose="020F0502020204030204" pitchFamily="34" charset="0"/>
                <a:ea typeface="Calibri" panose="020F0502020204030204" pitchFamily="34" charset="0"/>
                <a:cs typeface="Times New Roman" panose="02020603050405020304" pitchFamily="18" charset="0"/>
              </a:rPr>
              <a:t>At the end of the financial year the balance sheet had total capital and reserves of</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£330,740 </a:t>
            </a:r>
            <a:r>
              <a:rPr lang="en-GB" sz="1800" dirty="0">
                <a:effectLst/>
                <a:latin typeface="Calibri" panose="020F0502020204030204" pitchFamily="34" charset="0"/>
                <a:ea typeface="Calibri" panose="020F0502020204030204" pitchFamily="34" charset="0"/>
                <a:cs typeface="Times New Roman" panose="02020603050405020304" pitchFamily="18" charset="0"/>
              </a:rPr>
              <a:t>against the previous year of</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£283,776 </a:t>
            </a:r>
            <a:r>
              <a:rPr lang="en-GB" sz="1800" dirty="0">
                <a:effectLst/>
                <a:latin typeface="Calibri" panose="020F0502020204030204" pitchFamily="34" charset="0"/>
                <a:ea typeface="Calibri" panose="020F0502020204030204" pitchFamily="34" charset="0"/>
                <a:cs typeface="Times New Roman" panose="02020603050405020304" pitchFamily="18" charset="0"/>
              </a:rPr>
              <a:t>This is made up of the current financial year earnings and from previous years.</a:t>
            </a:r>
          </a:p>
          <a:p>
            <a:endParaRPr lang="en-GB" sz="1800" dirty="0"/>
          </a:p>
        </p:txBody>
      </p:sp>
      <p:pic>
        <p:nvPicPr>
          <p:cNvPr id="6" name="Picture 3">
            <a:extLst>
              <a:ext uri="{FF2B5EF4-FFF2-40B4-BE49-F238E27FC236}">
                <a16:creationId xmlns:a16="http://schemas.microsoft.com/office/drawing/2014/main" id="{AE06F97A-7178-C054-DEF7-D42962BF52C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50075" y="0"/>
            <a:ext cx="2209800" cy="18002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TextBox 7">
            <a:extLst>
              <a:ext uri="{FF2B5EF4-FFF2-40B4-BE49-F238E27FC236}">
                <a16:creationId xmlns:a16="http://schemas.microsoft.com/office/drawing/2014/main" id="{1FF8D4A9-FE83-90E8-8BFD-3374BCA62260}"/>
              </a:ext>
            </a:extLst>
          </p:cNvPr>
          <p:cNvSpPr txBox="1"/>
          <p:nvPr/>
        </p:nvSpPr>
        <p:spPr>
          <a:xfrm>
            <a:off x="251520" y="3796735"/>
            <a:ext cx="7920880" cy="1264642"/>
          </a:xfrm>
          <a:prstGeom prst="rect">
            <a:avLst/>
          </a:prstGeom>
          <a:noFill/>
        </p:spPr>
        <p:txBody>
          <a:bodyPr wrap="square">
            <a:spAutoFit/>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Financial Outlook: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financial state of the club is healthy. It continues to improve with a collective effort from everyone involved. The improved Surplus and savings account should go someway to protecting the club for any future unforeseen circumstances.</a:t>
            </a:r>
          </a:p>
        </p:txBody>
      </p:sp>
    </p:spTree>
    <p:extLst>
      <p:ext uri="{BB962C8B-B14F-4D97-AF65-F5344CB8AC3E}">
        <p14:creationId xmlns:p14="http://schemas.microsoft.com/office/powerpoint/2010/main" val="3973459749"/>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36485"/>
            <a:ext cx="9144000" cy="1442591"/>
          </a:xfrm>
        </p:spPr>
        <p:txBody>
          <a:bodyPr>
            <a:normAutofit/>
          </a:bodyPr>
          <a:lstStyle/>
          <a:p>
            <a:r>
              <a:rPr lang="en-GB" sz="5400" dirty="0">
                <a:solidFill>
                  <a:srgbClr val="0070C0"/>
                </a:solidFill>
              </a:rPr>
              <a:t>Chair Report</a:t>
            </a:r>
            <a:endParaRPr lang="en-GB" dirty="0">
              <a:solidFill>
                <a:srgbClr val="0070C0"/>
              </a:solidFill>
            </a:endParaRPr>
          </a:p>
        </p:txBody>
      </p:sp>
      <p:sp>
        <p:nvSpPr>
          <p:cNvPr id="3" name="Subtitle 2"/>
          <p:cNvSpPr>
            <a:spLocks noGrp="1"/>
          </p:cNvSpPr>
          <p:nvPr>
            <p:ph type="subTitle" idx="1"/>
          </p:nvPr>
        </p:nvSpPr>
        <p:spPr>
          <a:xfrm>
            <a:off x="0" y="3212976"/>
            <a:ext cx="9144000" cy="1752600"/>
          </a:xfrm>
        </p:spPr>
        <p:txBody>
          <a:bodyPr>
            <a:normAutofit/>
          </a:bodyPr>
          <a:lstStyle/>
          <a:p>
            <a:endParaRPr lang="en-GB" dirty="0"/>
          </a:p>
          <a:p>
            <a:r>
              <a:rPr lang="en-GB" sz="4000" dirty="0"/>
              <a:t> 2024</a:t>
            </a:r>
          </a:p>
          <a:p>
            <a:endParaRPr lang="en-GB" dirty="0"/>
          </a:p>
        </p:txBody>
      </p:sp>
      <p:pic>
        <p:nvPicPr>
          <p:cNvPr id="6" name="Picture 5"/>
          <p:cNvPicPr>
            <a:picLocks noChangeAspect="1"/>
          </p:cNvPicPr>
          <p:nvPr/>
        </p:nvPicPr>
        <p:blipFill>
          <a:blip r:embed="rId3"/>
          <a:stretch>
            <a:fillRect/>
          </a:stretch>
        </p:blipFill>
        <p:spPr>
          <a:xfrm>
            <a:off x="6934038" y="0"/>
            <a:ext cx="2209962" cy="1800029"/>
          </a:xfrm>
          <a:prstGeom prst="rect">
            <a:avLst/>
          </a:prstGeom>
        </p:spPr>
      </p:pic>
    </p:spTree>
    <p:extLst>
      <p:ext uri="{BB962C8B-B14F-4D97-AF65-F5344CB8AC3E}">
        <p14:creationId xmlns:p14="http://schemas.microsoft.com/office/powerpoint/2010/main" val="15475299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C5810E-B339-9399-04E4-4F07339F1CD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AC2A8D4-B543-79D8-4121-1DAFDB878581}"/>
              </a:ext>
            </a:extLst>
          </p:cNvPr>
          <p:cNvSpPr/>
          <p:nvPr/>
        </p:nvSpPr>
        <p:spPr>
          <a:xfrm>
            <a:off x="323528" y="332656"/>
            <a:ext cx="8136904" cy="8188075"/>
          </a:xfrm>
          <a:prstGeom prst="rect">
            <a:avLst/>
          </a:prstGeom>
        </p:spPr>
        <p:txBody>
          <a:bodyPr wrap="square">
            <a:spAutoFit/>
          </a:bodyPr>
          <a:lstStyle/>
          <a:p>
            <a:pPr marL="285750" lvl="1">
              <a:lnSpc>
                <a:spcPct val="120000"/>
              </a:lnSpc>
              <a:buFont typeface="Arial" panose="020B0604020202020204" pitchFamily="34" charset="0"/>
              <a:buChar char="•"/>
              <a:defRPr/>
            </a:pPr>
            <a:endParaRPr lang="en-GB" sz="2800" b="1" dirty="0">
              <a:latin typeface="+mn-lt"/>
            </a:endParaRPr>
          </a:p>
          <a:p>
            <a:pPr marL="285750" lvl="1">
              <a:lnSpc>
                <a:spcPct val="120000"/>
              </a:lnSpc>
              <a:buFont typeface="Arial" panose="020B0604020202020204" pitchFamily="34" charset="0"/>
              <a:buChar char="•"/>
              <a:defRPr/>
            </a:pPr>
            <a:endParaRPr lang="en-GB" sz="2800" b="1" dirty="0">
              <a:latin typeface="+mn-lt"/>
            </a:endParaRPr>
          </a:p>
          <a:p>
            <a:pPr marL="285750" lvl="1">
              <a:lnSpc>
                <a:spcPct val="120000"/>
              </a:lnSpc>
              <a:defRPr/>
            </a:pPr>
            <a:r>
              <a:rPr lang="en-GB" b="1" dirty="0">
                <a:solidFill>
                  <a:srgbClr val="0070C0"/>
                </a:solidFill>
                <a:latin typeface="+mn-lt"/>
              </a:rPr>
              <a:t>What did we say we would do?</a:t>
            </a:r>
            <a:endParaRPr lang="en-GB" sz="2000" dirty="0">
              <a:latin typeface="+mn-lt"/>
            </a:endParaRPr>
          </a:p>
          <a:p>
            <a:pPr marL="914400" lvl="1" indent="-457200">
              <a:lnSpc>
                <a:spcPct val="120000"/>
              </a:lnSpc>
              <a:buFont typeface="Arial" panose="020B0604020202020204" pitchFamily="34" charset="0"/>
              <a:buChar char="•"/>
              <a:defRPr/>
            </a:pPr>
            <a:r>
              <a:rPr lang="en-GB" sz="2000" dirty="0">
                <a:latin typeface="+mn-lt"/>
              </a:rPr>
              <a:t>Continue to recruit Officials &amp; Volunteers</a:t>
            </a:r>
          </a:p>
          <a:p>
            <a:pPr marL="1371600" lvl="2" indent="-457200">
              <a:lnSpc>
                <a:spcPct val="120000"/>
              </a:lnSpc>
              <a:buFont typeface="Arial" panose="020B0604020202020204" pitchFamily="34" charset="0"/>
              <a:buChar char="•"/>
              <a:defRPr/>
            </a:pPr>
            <a:r>
              <a:rPr lang="en-GB" sz="1800" dirty="0">
                <a:latin typeface="+mn-lt"/>
              </a:rPr>
              <a:t>We always need more please –</a:t>
            </a:r>
            <a:r>
              <a:rPr lang="en-GB" sz="1800" dirty="0">
                <a:solidFill>
                  <a:srgbClr val="FF0000"/>
                </a:solidFill>
                <a:latin typeface="+mn-lt"/>
              </a:rPr>
              <a:t> this will always be an item!</a:t>
            </a:r>
          </a:p>
          <a:p>
            <a:pPr marL="914400" lvl="1" indent="-457200">
              <a:lnSpc>
                <a:spcPct val="120000"/>
              </a:lnSpc>
              <a:buFont typeface="Arial" panose="020B0604020202020204" pitchFamily="34" charset="0"/>
              <a:buChar char="•"/>
              <a:defRPr/>
            </a:pPr>
            <a:r>
              <a:rPr lang="en-GB" sz="2000" dirty="0">
                <a:latin typeface="+mn-lt"/>
              </a:rPr>
              <a:t>Continued evolution of structures</a:t>
            </a:r>
          </a:p>
          <a:p>
            <a:pPr marL="1371600" lvl="2" indent="-457200">
              <a:lnSpc>
                <a:spcPct val="120000"/>
              </a:lnSpc>
              <a:buFont typeface="Arial" panose="020B0604020202020204" pitchFamily="34" charset="0"/>
              <a:buChar char="•"/>
              <a:defRPr/>
            </a:pPr>
            <a:r>
              <a:rPr lang="en-GB" sz="1800" dirty="0">
                <a:latin typeface="+mn-lt"/>
              </a:rPr>
              <a:t>Benefit to the swimmers, building on success</a:t>
            </a:r>
          </a:p>
          <a:p>
            <a:pPr marL="1657350" lvl="3" indent="-285750">
              <a:buFont typeface="Arial" panose="020B0604020202020204" pitchFamily="34" charset="0"/>
              <a:buChar char="•"/>
            </a:pPr>
            <a:r>
              <a:rPr lang="en-GB" sz="1200" dirty="0">
                <a:latin typeface="+mn-lt"/>
              </a:rPr>
              <a:t>Aligning swim squads with similar abilities, ages and aquatic disciplines makes the club more streamlined to ensure a high level of experienced coaching and content rich sessions can be enjoyed across all squads. </a:t>
            </a:r>
          </a:p>
          <a:p>
            <a:pPr marL="2114550" lvl="4" indent="-285750">
              <a:buFont typeface="Arial" panose="020B0604020202020204" pitchFamily="34" charset="0"/>
              <a:buChar char="•"/>
            </a:pPr>
            <a:r>
              <a:rPr lang="en-GB" sz="1200" dirty="0">
                <a:latin typeface="+mn-lt"/>
              </a:rPr>
              <a:t>Pool hire down time, the switch between squad sessions can be run more efficiently.</a:t>
            </a:r>
            <a:endParaRPr lang="en-GB" sz="1200" dirty="0">
              <a:solidFill>
                <a:srgbClr val="FF0000"/>
              </a:solidFill>
              <a:latin typeface="+mn-lt"/>
            </a:endParaRPr>
          </a:p>
          <a:p>
            <a:pPr marL="2114550" lvl="4" indent="-285750">
              <a:buFont typeface="Arial" panose="020B0604020202020204" pitchFamily="34" charset="0"/>
              <a:buChar char="•"/>
            </a:pPr>
            <a:r>
              <a:rPr lang="en-GB" sz="1200" dirty="0">
                <a:solidFill>
                  <a:srgbClr val="FF0000"/>
                </a:solidFill>
                <a:latin typeface="+mn-lt"/>
              </a:rPr>
              <a:t>Achieved and pool time maximised</a:t>
            </a:r>
          </a:p>
          <a:p>
            <a:pPr marL="914400" lvl="1" indent="-457200">
              <a:lnSpc>
                <a:spcPct val="120000"/>
              </a:lnSpc>
              <a:buFont typeface="Arial" panose="020B0604020202020204" pitchFamily="34" charset="0"/>
              <a:buChar char="•"/>
              <a:defRPr/>
            </a:pPr>
            <a:r>
              <a:rPr lang="en-GB" sz="2000" dirty="0">
                <a:latin typeface="+mn-lt"/>
              </a:rPr>
              <a:t>Further Swim Camps</a:t>
            </a:r>
          </a:p>
          <a:p>
            <a:pPr marL="1371600" lvl="2" indent="-457200">
              <a:lnSpc>
                <a:spcPct val="120000"/>
              </a:lnSpc>
              <a:buFont typeface="Arial" panose="020B0604020202020204" pitchFamily="34" charset="0"/>
              <a:buChar char="•"/>
              <a:defRPr/>
            </a:pPr>
            <a:r>
              <a:rPr lang="en-GB" sz="1800" dirty="0">
                <a:latin typeface="+mn-lt"/>
              </a:rPr>
              <a:t>Performance (Increase in numbers) &amp; County Levels</a:t>
            </a:r>
          </a:p>
          <a:p>
            <a:pPr marL="1828800" lvl="3" indent="-457200">
              <a:lnSpc>
                <a:spcPct val="120000"/>
              </a:lnSpc>
              <a:buFont typeface="Arial" panose="020B0604020202020204" pitchFamily="34" charset="0"/>
              <a:buChar char="•"/>
              <a:defRPr/>
            </a:pPr>
            <a:r>
              <a:rPr lang="en-GB" sz="1800" dirty="0">
                <a:solidFill>
                  <a:srgbClr val="FF0000"/>
                </a:solidFill>
                <a:latin typeface="+mn-lt"/>
              </a:rPr>
              <a:t>Lanzarote Performance Camp – Done, Millfield County Camp - Done</a:t>
            </a:r>
          </a:p>
          <a:p>
            <a:pPr marL="914400" lvl="1" indent="-457200">
              <a:lnSpc>
                <a:spcPct val="120000"/>
              </a:lnSpc>
              <a:buFont typeface="Arial" panose="020B0604020202020204" pitchFamily="34" charset="0"/>
              <a:buChar char="•"/>
              <a:defRPr/>
            </a:pPr>
            <a:r>
              <a:rPr lang="en-GB" sz="2000" dirty="0">
                <a:latin typeface="+mn-lt"/>
              </a:rPr>
              <a:t>Mini Gala for 2024 </a:t>
            </a:r>
            <a:r>
              <a:rPr lang="en-GB" sz="2000" dirty="0">
                <a:solidFill>
                  <a:srgbClr val="FF0000"/>
                </a:solidFill>
                <a:latin typeface="+mn-lt"/>
              </a:rPr>
              <a:t>- Complete</a:t>
            </a:r>
          </a:p>
          <a:p>
            <a:pPr marL="914400" lvl="1" indent="-457200">
              <a:lnSpc>
                <a:spcPct val="120000"/>
              </a:lnSpc>
              <a:buFont typeface="Arial" panose="020B0604020202020204" pitchFamily="34" charset="0"/>
              <a:buChar char="•"/>
              <a:defRPr/>
            </a:pPr>
            <a:r>
              <a:rPr lang="en-GB" sz="2000" dirty="0">
                <a:latin typeface="+mn-lt"/>
              </a:rPr>
              <a:t>Time Trials – Sharks, Development - </a:t>
            </a:r>
            <a:r>
              <a:rPr lang="en-GB" sz="2000" dirty="0">
                <a:solidFill>
                  <a:srgbClr val="FF0000"/>
                </a:solidFill>
                <a:latin typeface="+mn-lt"/>
              </a:rPr>
              <a:t>Complete</a:t>
            </a:r>
          </a:p>
          <a:p>
            <a:pPr marL="914400" lvl="1" indent="-457200">
              <a:lnSpc>
                <a:spcPct val="120000"/>
              </a:lnSpc>
              <a:buFont typeface="Arial" panose="020B0604020202020204" pitchFamily="34" charset="0"/>
              <a:buChar char="•"/>
              <a:defRPr/>
            </a:pPr>
            <a:endParaRPr lang="en-GB" dirty="0">
              <a:latin typeface="+mn-lt"/>
            </a:endParaRPr>
          </a:p>
          <a:p>
            <a:pPr marL="914400" lvl="1" indent="-457200">
              <a:lnSpc>
                <a:spcPct val="120000"/>
              </a:lnSpc>
              <a:buFont typeface="Arial" panose="020B0604020202020204" pitchFamily="34" charset="0"/>
              <a:buChar char="•"/>
              <a:defRPr/>
            </a:pPr>
            <a:endParaRPr lang="en-GB" dirty="0">
              <a:latin typeface="+mn-lt"/>
            </a:endParaRPr>
          </a:p>
          <a:p>
            <a:pPr marL="914400" lvl="1" indent="-457200">
              <a:lnSpc>
                <a:spcPct val="120000"/>
              </a:lnSpc>
              <a:buFont typeface="Arial" panose="020B0604020202020204" pitchFamily="34" charset="0"/>
              <a:buChar char="•"/>
              <a:defRPr/>
            </a:pPr>
            <a:endParaRPr lang="en-GB" dirty="0">
              <a:latin typeface="+mn-lt"/>
            </a:endParaRPr>
          </a:p>
          <a:p>
            <a:pPr marL="914400" lvl="1" indent="-457200">
              <a:lnSpc>
                <a:spcPct val="120000"/>
              </a:lnSpc>
              <a:buFont typeface="Arial" panose="020B0604020202020204" pitchFamily="34" charset="0"/>
              <a:buChar char="•"/>
              <a:defRPr/>
            </a:pPr>
            <a:endParaRPr lang="en-GB" dirty="0">
              <a:latin typeface="+mn-lt"/>
            </a:endParaRPr>
          </a:p>
          <a:p>
            <a:pPr marL="1371600" lvl="2" indent="-457200">
              <a:lnSpc>
                <a:spcPct val="120000"/>
              </a:lnSpc>
              <a:buFont typeface="Arial" panose="020B0604020202020204" pitchFamily="34" charset="0"/>
              <a:buChar char="•"/>
              <a:defRPr/>
            </a:pPr>
            <a:endParaRPr lang="en-GB" dirty="0">
              <a:latin typeface="+mn-lt"/>
            </a:endParaRPr>
          </a:p>
        </p:txBody>
      </p:sp>
      <p:pic>
        <p:nvPicPr>
          <p:cNvPr id="5" name="Picture 4">
            <a:extLst>
              <a:ext uri="{FF2B5EF4-FFF2-40B4-BE49-F238E27FC236}">
                <a16:creationId xmlns:a16="http://schemas.microsoft.com/office/drawing/2014/main" id="{13A4EFFB-3D78-E917-AD05-83A83D7DC44B}"/>
              </a:ext>
            </a:extLst>
          </p:cNvPr>
          <p:cNvPicPr>
            <a:picLocks noChangeAspect="1"/>
          </p:cNvPicPr>
          <p:nvPr/>
        </p:nvPicPr>
        <p:blipFill>
          <a:blip r:embed="rId3"/>
          <a:stretch>
            <a:fillRect/>
          </a:stretch>
        </p:blipFill>
        <p:spPr>
          <a:xfrm>
            <a:off x="6499747" y="-7216"/>
            <a:ext cx="2209962" cy="1800029"/>
          </a:xfrm>
          <a:prstGeom prst="rect">
            <a:avLst/>
          </a:prstGeom>
        </p:spPr>
      </p:pic>
      <p:sp>
        <p:nvSpPr>
          <p:cNvPr id="6" name="Rectangle 5">
            <a:extLst>
              <a:ext uri="{FF2B5EF4-FFF2-40B4-BE49-F238E27FC236}">
                <a16:creationId xmlns:a16="http://schemas.microsoft.com/office/drawing/2014/main" id="{09FB12B0-70E8-6DCA-577F-A9E47784B24B}"/>
              </a:ext>
            </a:extLst>
          </p:cNvPr>
          <p:cNvSpPr/>
          <p:nvPr/>
        </p:nvSpPr>
        <p:spPr>
          <a:xfrm>
            <a:off x="434291" y="661965"/>
            <a:ext cx="6065456" cy="707886"/>
          </a:xfrm>
          <a:prstGeom prst="rect">
            <a:avLst/>
          </a:prstGeom>
        </p:spPr>
        <p:txBody>
          <a:bodyPr wrap="square">
            <a:spAutoFit/>
          </a:bodyPr>
          <a:lstStyle/>
          <a:p>
            <a:r>
              <a:rPr lang="en-GB" sz="4000" dirty="0">
                <a:solidFill>
                  <a:srgbClr val="0070C0"/>
                </a:solidFill>
                <a:latin typeface="+mj-lt"/>
              </a:rPr>
              <a:t>Chair Report</a:t>
            </a:r>
          </a:p>
        </p:txBody>
      </p:sp>
    </p:spTree>
    <p:extLst>
      <p:ext uri="{BB962C8B-B14F-4D97-AF65-F5344CB8AC3E}">
        <p14:creationId xmlns:p14="http://schemas.microsoft.com/office/powerpoint/2010/main" val="239581362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74638"/>
            <a:ext cx="7164288" cy="1143000"/>
          </a:xfrm>
        </p:spPr>
        <p:txBody>
          <a:bodyPr/>
          <a:lstStyle/>
          <a:p>
            <a:pPr algn="l"/>
            <a:r>
              <a:rPr lang="en-GB" dirty="0">
                <a:solidFill>
                  <a:srgbClr val="0070C0"/>
                </a:solidFill>
              </a:rPr>
              <a:t>Chair Report</a:t>
            </a:r>
          </a:p>
        </p:txBody>
      </p:sp>
      <p:sp>
        <p:nvSpPr>
          <p:cNvPr id="2" name="Content Placeholder 1"/>
          <p:cNvSpPr>
            <a:spLocks noGrp="1"/>
          </p:cNvSpPr>
          <p:nvPr>
            <p:ph idx="1"/>
          </p:nvPr>
        </p:nvSpPr>
        <p:spPr>
          <a:xfrm>
            <a:off x="408056" y="1124744"/>
            <a:ext cx="8735944" cy="5733256"/>
          </a:xfrm>
        </p:spPr>
        <p:txBody>
          <a:bodyPr>
            <a:noAutofit/>
          </a:bodyPr>
          <a:lstStyle/>
          <a:p>
            <a:pPr marL="0" indent="0">
              <a:buNone/>
              <a:defRPr/>
            </a:pPr>
            <a:r>
              <a:rPr lang="en-GB" sz="2000" b="1" dirty="0">
                <a:solidFill>
                  <a:srgbClr val="0070C0"/>
                </a:solidFill>
              </a:rPr>
              <a:t>Achievements</a:t>
            </a:r>
          </a:p>
          <a:p>
            <a:pPr lvl="1">
              <a:lnSpc>
                <a:spcPct val="120000"/>
              </a:lnSpc>
              <a:defRPr/>
            </a:pPr>
            <a:r>
              <a:rPr lang="en-GB" sz="2000" dirty="0"/>
              <a:t>Continued reorganisation of our squad programme</a:t>
            </a:r>
          </a:p>
          <a:p>
            <a:pPr lvl="2">
              <a:lnSpc>
                <a:spcPct val="120000"/>
              </a:lnSpc>
              <a:defRPr/>
            </a:pPr>
            <a:r>
              <a:rPr lang="en-GB" sz="1600" dirty="0"/>
              <a:t>Continue to accommodate swimmers for a variety of pathways – we are retaining more swimmers at 16/17 than ever before but need to offer right path for right levels</a:t>
            </a:r>
          </a:p>
          <a:p>
            <a:pPr lvl="3">
              <a:lnSpc>
                <a:spcPct val="120000"/>
              </a:lnSpc>
              <a:defRPr/>
            </a:pPr>
            <a:r>
              <a:rPr lang="en-GB" sz="1200" dirty="0"/>
              <a:t>Introducing Junior Masters to bridge the gap</a:t>
            </a:r>
          </a:p>
          <a:p>
            <a:pPr lvl="2">
              <a:lnSpc>
                <a:spcPct val="120000"/>
              </a:lnSpc>
              <a:defRPr/>
            </a:pPr>
            <a:r>
              <a:rPr lang="en-GB" sz="1600" dirty="0"/>
              <a:t>Know change is hard logistically, but we can't stand still</a:t>
            </a:r>
          </a:p>
          <a:p>
            <a:pPr lvl="2">
              <a:lnSpc>
                <a:spcPct val="120000"/>
              </a:lnSpc>
              <a:defRPr/>
            </a:pPr>
            <a:r>
              <a:rPr lang="en-GB" sz="1600" b="0" i="0" dirty="0">
                <a:solidFill>
                  <a:srgbClr val="222222"/>
                </a:solidFill>
                <a:effectLst/>
              </a:rPr>
              <a:t>Continue to offer additional sessions for those swimmers either bridging to next squad or increasing weekly swim time with a similar ability squad. </a:t>
            </a:r>
            <a:endParaRPr lang="en-GB" sz="1600" dirty="0"/>
          </a:p>
          <a:p>
            <a:pPr lvl="1">
              <a:lnSpc>
                <a:spcPct val="120000"/>
              </a:lnSpc>
              <a:defRPr/>
            </a:pPr>
            <a:r>
              <a:rPr lang="en-GB" sz="2000" dirty="0"/>
              <a:t>Club Championships 2024</a:t>
            </a:r>
          </a:p>
          <a:p>
            <a:pPr lvl="2">
              <a:lnSpc>
                <a:spcPct val="120000"/>
              </a:lnSpc>
              <a:defRPr/>
            </a:pPr>
            <a:r>
              <a:rPr lang="en-GB" sz="1600" dirty="0"/>
              <a:t>Oversubscribed in Distance Races and maximum pool time used – needed 3 session!</a:t>
            </a:r>
          </a:p>
          <a:p>
            <a:pPr lvl="2">
              <a:lnSpc>
                <a:spcPct val="120000"/>
              </a:lnSpc>
              <a:defRPr/>
            </a:pPr>
            <a:r>
              <a:rPr lang="en-GB" sz="1600" dirty="0"/>
              <a:t>Huge thanks to all that helped -Margo, Mark, Zoe, Amy, Officials, Parents &amp; Swimmers </a:t>
            </a:r>
          </a:p>
          <a:p>
            <a:pPr lvl="1">
              <a:lnSpc>
                <a:spcPct val="120000"/>
              </a:lnSpc>
              <a:defRPr/>
            </a:pPr>
            <a:r>
              <a:rPr lang="en-GB" sz="2000" dirty="0"/>
              <a:t>Increased Club Awareness – always a focus</a:t>
            </a:r>
          </a:p>
          <a:p>
            <a:pPr lvl="2">
              <a:lnSpc>
                <a:spcPct val="120000"/>
              </a:lnSpc>
              <a:defRPr/>
            </a:pPr>
            <a:r>
              <a:rPr lang="en-GB" sz="1600" dirty="0"/>
              <a:t>In general swim squads are full – Trial requests are weekly and now only trialling 7-8yrs, Increased Membership (new and multiple returns)</a:t>
            </a:r>
          </a:p>
          <a:p>
            <a:pPr lvl="2">
              <a:lnSpc>
                <a:spcPct val="120000"/>
              </a:lnSpc>
              <a:defRPr/>
            </a:pPr>
            <a:r>
              <a:rPr lang="en-GB" sz="1600" dirty="0"/>
              <a:t>Social coverage continues to grow considerably</a:t>
            </a:r>
          </a:p>
          <a:p>
            <a:pPr lvl="2">
              <a:lnSpc>
                <a:spcPct val="120000"/>
              </a:lnSpc>
              <a:defRPr/>
            </a:pPr>
            <a:r>
              <a:rPr lang="en-GB" sz="1600" dirty="0"/>
              <a:t>Positive recognition from other Hampshire Clubs &amp; Region on continual changes </a:t>
            </a:r>
          </a:p>
          <a:p>
            <a:pPr marL="457200" lvl="1" indent="0">
              <a:lnSpc>
                <a:spcPct val="120000"/>
              </a:lnSpc>
              <a:buNone/>
              <a:defRPr/>
            </a:pPr>
            <a:endParaRPr lang="en-GB" sz="2000" dirty="0"/>
          </a:p>
          <a:p>
            <a:pPr>
              <a:lnSpc>
                <a:spcPct val="120000"/>
              </a:lnSpc>
            </a:pPr>
            <a:endParaRPr lang="en-GB" sz="2000" dirty="0"/>
          </a:p>
          <a:p>
            <a:endParaRPr lang="en-GB" sz="2000" dirty="0"/>
          </a:p>
          <a:p>
            <a:endParaRPr lang="en-GB" sz="2000" dirty="0"/>
          </a:p>
          <a:p>
            <a:endParaRPr lang="en-GB" sz="2000" dirty="0"/>
          </a:p>
        </p:txBody>
      </p:sp>
      <p:pic>
        <p:nvPicPr>
          <p:cNvPr id="5" name="Picture 4"/>
          <p:cNvPicPr>
            <a:picLocks noChangeAspect="1"/>
          </p:cNvPicPr>
          <p:nvPr/>
        </p:nvPicPr>
        <p:blipFill>
          <a:blip r:embed="rId3"/>
          <a:stretch>
            <a:fillRect/>
          </a:stretch>
        </p:blipFill>
        <p:spPr>
          <a:xfrm>
            <a:off x="6499747" y="-7216"/>
            <a:ext cx="2209962" cy="1800029"/>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6804248" cy="1143000"/>
          </a:xfrm>
        </p:spPr>
        <p:txBody>
          <a:bodyPr/>
          <a:lstStyle/>
          <a:p>
            <a:pPr algn="l"/>
            <a:r>
              <a:rPr lang="en-GB" dirty="0">
                <a:solidFill>
                  <a:srgbClr val="0070C0"/>
                </a:solidFill>
              </a:rPr>
              <a:t>Chair Report</a:t>
            </a:r>
          </a:p>
        </p:txBody>
      </p:sp>
      <p:sp>
        <p:nvSpPr>
          <p:cNvPr id="3" name="Content Placeholder 2"/>
          <p:cNvSpPr>
            <a:spLocks noGrp="1"/>
          </p:cNvSpPr>
          <p:nvPr>
            <p:ph idx="1"/>
          </p:nvPr>
        </p:nvSpPr>
        <p:spPr>
          <a:xfrm>
            <a:off x="457200" y="1450113"/>
            <a:ext cx="8229600" cy="5040560"/>
          </a:xfrm>
        </p:spPr>
        <p:txBody>
          <a:bodyPr>
            <a:noAutofit/>
          </a:bodyPr>
          <a:lstStyle/>
          <a:p>
            <a:pPr lvl="1">
              <a:defRPr/>
            </a:pPr>
            <a:r>
              <a:rPr lang="en-GB" sz="2400" dirty="0">
                <a:solidFill>
                  <a:schemeClr val="tx1"/>
                </a:solidFill>
              </a:rPr>
              <a:t>Socials</a:t>
            </a:r>
          </a:p>
          <a:p>
            <a:pPr lvl="2">
              <a:defRPr/>
            </a:pPr>
            <a:r>
              <a:rPr lang="en-GB" sz="2000" dirty="0"/>
              <a:t>Squad Socials – huge thanks to those getting involved</a:t>
            </a:r>
          </a:p>
          <a:p>
            <a:pPr lvl="3">
              <a:defRPr/>
            </a:pPr>
            <a:r>
              <a:rPr lang="en-GB" sz="1600" dirty="0"/>
              <a:t>Xmas Party &amp; Awards Evening, Breakfasts, </a:t>
            </a:r>
            <a:r>
              <a:rPr lang="en-GB" sz="1600" dirty="0" err="1"/>
              <a:t>Donutting</a:t>
            </a:r>
            <a:r>
              <a:rPr lang="en-GB" sz="1600" dirty="0"/>
              <a:t>! </a:t>
            </a:r>
            <a:endParaRPr lang="en-GB" sz="1600" dirty="0">
              <a:solidFill>
                <a:schemeClr val="tx1"/>
              </a:solidFill>
            </a:endParaRPr>
          </a:p>
          <a:p>
            <a:pPr lvl="1">
              <a:defRPr/>
            </a:pPr>
            <a:r>
              <a:rPr lang="en-GB" sz="2400" dirty="0">
                <a:solidFill>
                  <a:schemeClr val="tx1"/>
                </a:solidFill>
              </a:rPr>
              <a:t>Swim Camps</a:t>
            </a:r>
          </a:p>
          <a:p>
            <a:pPr lvl="2">
              <a:defRPr/>
            </a:pPr>
            <a:r>
              <a:rPr lang="en-GB" sz="2000" dirty="0">
                <a:solidFill>
                  <a:schemeClr val="tx1"/>
                </a:solidFill>
              </a:rPr>
              <a:t>First time since 2013 Bluefins have been abroad on tour!</a:t>
            </a:r>
          </a:p>
          <a:p>
            <a:pPr lvl="2">
              <a:defRPr/>
            </a:pPr>
            <a:r>
              <a:rPr lang="en-GB" sz="2000" dirty="0">
                <a:solidFill>
                  <a:schemeClr val="tx1"/>
                </a:solidFill>
              </a:rPr>
              <a:t>Millfield in October 2024 for County Squads</a:t>
            </a:r>
          </a:p>
          <a:p>
            <a:pPr lvl="3">
              <a:defRPr/>
            </a:pPr>
            <a:r>
              <a:rPr lang="en-GB" sz="1600" dirty="0"/>
              <a:t>Focusing on targeting county qualification </a:t>
            </a:r>
          </a:p>
          <a:p>
            <a:pPr lvl="2">
              <a:defRPr/>
            </a:pPr>
            <a:r>
              <a:rPr lang="en-GB" dirty="0"/>
              <a:t>Barcelo Performance Camp - February 2025;</a:t>
            </a:r>
          </a:p>
          <a:p>
            <a:pPr lvl="3">
              <a:defRPr/>
            </a:pPr>
            <a:r>
              <a:rPr lang="en-GB" sz="1600" dirty="0"/>
              <a:t>22 Swimmers. 4 Coaches/TM – most we have taken!</a:t>
            </a:r>
          </a:p>
          <a:p>
            <a:pPr lvl="4">
              <a:defRPr/>
            </a:pPr>
            <a:r>
              <a:rPr lang="en-GB" sz="1600" dirty="0"/>
              <a:t>2026 is provisionally booked</a:t>
            </a:r>
          </a:p>
          <a:p>
            <a:pPr lvl="1">
              <a:defRPr/>
            </a:pPr>
            <a:r>
              <a:rPr lang="en-GB" dirty="0"/>
              <a:t>Trophy Cabinet</a:t>
            </a:r>
          </a:p>
          <a:p>
            <a:pPr lvl="2">
              <a:defRPr/>
            </a:pPr>
            <a:r>
              <a:rPr lang="en-GB" sz="2000" dirty="0"/>
              <a:t>Early days, but we have the green light!</a:t>
            </a:r>
          </a:p>
          <a:p>
            <a:pPr lvl="1">
              <a:defRPr/>
            </a:pPr>
            <a:endParaRPr lang="en-GB" sz="2000" dirty="0"/>
          </a:p>
          <a:p>
            <a:endParaRPr lang="en-GB" sz="2000" dirty="0"/>
          </a:p>
        </p:txBody>
      </p:sp>
      <p:pic>
        <p:nvPicPr>
          <p:cNvPr id="5" name="Picture 4"/>
          <p:cNvPicPr>
            <a:picLocks noChangeAspect="1"/>
          </p:cNvPicPr>
          <p:nvPr/>
        </p:nvPicPr>
        <p:blipFill>
          <a:blip r:embed="rId3"/>
          <a:stretch>
            <a:fillRect/>
          </a:stretch>
        </p:blipFill>
        <p:spPr>
          <a:xfrm>
            <a:off x="6959952" y="0"/>
            <a:ext cx="2209962" cy="1800029"/>
          </a:xfrm>
          <a:prstGeom prst="rect">
            <a:avLst/>
          </a:prstGeom>
        </p:spPr>
      </p:pic>
    </p:spTree>
    <p:extLst>
      <p:ext uri="{BB962C8B-B14F-4D97-AF65-F5344CB8AC3E}">
        <p14:creationId xmlns:p14="http://schemas.microsoft.com/office/powerpoint/2010/main" val="10148872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332656"/>
            <a:ext cx="8136904" cy="7726411"/>
          </a:xfrm>
          <a:prstGeom prst="rect">
            <a:avLst/>
          </a:prstGeom>
        </p:spPr>
        <p:txBody>
          <a:bodyPr wrap="square">
            <a:spAutoFit/>
          </a:bodyPr>
          <a:lstStyle/>
          <a:p>
            <a:pPr marL="285750" lvl="1">
              <a:lnSpc>
                <a:spcPct val="120000"/>
              </a:lnSpc>
              <a:buFont typeface="Arial" panose="020B0604020202020204" pitchFamily="34" charset="0"/>
              <a:buChar char="•"/>
              <a:defRPr/>
            </a:pPr>
            <a:endParaRPr lang="en-GB" sz="2800" b="1" dirty="0">
              <a:latin typeface="+mn-lt"/>
            </a:endParaRPr>
          </a:p>
          <a:p>
            <a:pPr marL="285750" lvl="1">
              <a:lnSpc>
                <a:spcPct val="120000"/>
              </a:lnSpc>
              <a:buFont typeface="Arial" panose="020B0604020202020204" pitchFamily="34" charset="0"/>
              <a:buChar char="•"/>
              <a:defRPr/>
            </a:pPr>
            <a:endParaRPr lang="en-GB" sz="2800" b="1" dirty="0">
              <a:latin typeface="+mn-lt"/>
            </a:endParaRPr>
          </a:p>
          <a:p>
            <a:pPr marL="285750" lvl="1">
              <a:lnSpc>
                <a:spcPct val="120000"/>
              </a:lnSpc>
              <a:defRPr/>
            </a:pPr>
            <a:r>
              <a:rPr lang="en-GB" sz="2800" b="1" dirty="0">
                <a:solidFill>
                  <a:srgbClr val="0070C0"/>
                </a:solidFill>
                <a:latin typeface="+mn-lt"/>
              </a:rPr>
              <a:t>What are we working on next?</a:t>
            </a:r>
            <a:endParaRPr lang="en-GB" dirty="0">
              <a:latin typeface="+mn-lt"/>
            </a:endParaRPr>
          </a:p>
          <a:p>
            <a:pPr marL="914400" lvl="1" indent="-457200">
              <a:lnSpc>
                <a:spcPct val="120000"/>
              </a:lnSpc>
              <a:buFont typeface="Arial" panose="020B0604020202020204" pitchFamily="34" charset="0"/>
              <a:buChar char="•"/>
              <a:defRPr/>
            </a:pPr>
            <a:r>
              <a:rPr lang="en-GB" dirty="0">
                <a:latin typeface="+mn-lt"/>
              </a:rPr>
              <a:t>Continue to recruit Officials &amp; Volunteers</a:t>
            </a:r>
          </a:p>
          <a:p>
            <a:pPr marL="1371600" lvl="2" indent="-457200">
              <a:lnSpc>
                <a:spcPct val="120000"/>
              </a:lnSpc>
              <a:buFont typeface="Arial" panose="020B0604020202020204" pitchFamily="34" charset="0"/>
              <a:buChar char="•"/>
              <a:defRPr/>
            </a:pPr>
            <a:r>
              <a:rPr lang="en-GB" sz="2000" dirty="0">
                <a:latin typeface="+mn-lt"/>
              </a:rPr>
              <a:t>We always need more please – Blue &amp; White</a:t>
            </a:r>
          </a:p>
          <a:p>
            <a:pPr marL="1371600" lvl="2" indent="-457200">
              <a:lnSpc>
                <a:spcPct val="120000"/>
              </a:lnSpc>
              <a:buFont typeface="Arial" panose="020B0604020202020204" pitchFamily="34" charset="0"/>
              <a:buChar char="•"/>
              <a:defRPr/>
            </a:pPr>
            <a:r>
              <a:rPr lang="en-GB" sz="2000" dirty="0">
                <a:latin typeface="+mn-lt"/>
              </a:rPr>
              <a:t>14 new Timekeepers starting their journey</a:t>
            </a:r>
          </a:p>
          <a:p>
            <a:pPr marL="914400" lvl="1" indent="-457200">
              <a:lnSpc>
                <a:spcPct val="120000"/>
              </a:lnSpc>
              <a:buFont typeface="Arial" panose="020B0604020202020204" pitchFamily="34" charset="0"/>
              <a:buChar char="•"/>
              <a:defRPr/>
            </a:pPr>
            <a:r>
              <a:rPr lang="en-GB" dirty="0">
                <a:latin typeface="+mn-lt"/>
              </a:rPr>
              <a:t>Continued evolution of structures</a:t>
            </a:r>
          </a:p>
          <a:p>
            <a:pPr marL="1371600" lvl="2" indent="-457200">
              <a:lnSpc>
                <a:spcPct val="120000"/>
              </a:lnSpc>
              <a:buFont typeface="Arial" panose="020B0604020202020204" pitchFamily="34" charset="0"/>
              <a:buChar char="•"/>
              <a:defRPr/>
            </a:pPr>
            <a:r>
              <a:rPr lang="en-GB" sz="2000" dirty="0">
                <a:latin typeface="+mn-lt"/>
              </a:rPr>
              <a:t>Benefit to the swimmers, building on success</a:t>
            </a:r>
          </a:p>
          <a:p>
            <a:pPr marL="1657350" lvl="3" indent="-285750">
              <a:buFont typeface="Arial" panose="020B0604020202020204" pitchFamily="34" charset="0"/>
              <a:buChar char="•"/>
            </a:pPr>
            <a:r>
              <a:rPr lang="en-GB" sz="1400" dirty="0">
                <a:latin typeface="+mn-lt"/>
              </a:rPr>
              <a:t>Continually assessing swimmers and squad structures to meet the needs of the club and its members</a:t>
            </a:r>
          </a:p>
          <a:p>
            <a:pPr marL="1657350" lvl="3" indent="-285750">
              <a:buFont typeface="Arial" panose="020B0604020202020204" pitchFamily="34" charset="0"/>
              <a:buChar char="•"/>
            </a:pPr>
            <a:r>
              <a:rPr lang="en-GB" sz="1400" dirty="0">
                <a:latin typeface="+mn-lt"/>
              </a:rPr>
              <a:t>New structure in May 2025</a:t>
            </a:r>
          </a:p>
          <a:p>
            <a:pPr marL="914400" lvl="1" indent="-457200">
              <a:lnSpc>
                <a:spcPct val="120000"/>
              </a:lnSpc>
              <a:buFont typeface="Arial" panose="020B0604020202020204" pitchFamily="34" charset="0"/>
              <a:buChar char="•"/>
              <a:defRPr/>
            </a:pPr>
            <a:r>
              <a:rPr lang="en-GB" dirty="0">
                <a:latin typeface="+mn-lt"/>
              </a:rPr>
              <a:t>Further Swim Camps</a:t>
            </a:r>
          </a:p>
          <a:p>
            <a:pPr marL="1371600" lvl="2" indent="-457200">
              <a:lnSpc>
                <a:spcPct val="120000"/>
              </a:lnSpc>
              <a:buFont typeface="Arial" panose="020B0604020202020204" pitchFamily="34" charset="0"/>
              <a:buChar char="•"/>
              <a:defRPr/>
            </a:pPr>
            <a:r>
              <a:rPr lang="en-GB" sz="2000" dirty="0">
                <a:latin typeface="+mn-lt"/>
              </a:rPr>
              <a:t>Performance (Increase in numbers) &amp; County Levels</a:t>
            </a:r>
          </a:p>
          <a:p>
            <a:pPr marL="914400" lvl="1" indent="-457200">
              <a:lnSpc>
                <a:spcPct val="120000"/>
              </a:lnSpc>
              <a:buFont typeface="Arial" panose="020B0604020202020204" pitchFamily="34" charset="0"/>
              <a:buChar char="•"/>
              <a:defRPr/>
            </a:pPr>
            <a:r>
              <a:rPr lang="en-GB" dirty="0">
                <a:latin typeface="+mn-lt"/>
              </a:rPr>
              <a:t>Development meet for 2025</a:t>
            </a:r>
          </a:p>
          <a:p>
            <a:pPr marL="914400" lvl="1" indent="-457200">
              <a:lnSpc>
                <a:spcPct val="120000"/>
              </a:lnSpc>
              <a:buFont typeface="Arial" panose="020B0604020202020204" pitchFamily="34" charset="0"/>
              <a:buChar char="•"/>
              <a:defRPr/>
            </a:pPr>
            <a:r>
              <a:rPr lang="en-GB" dirty="0">
                <a:latin typeface="+mn-lt"/>
              </a:rPr>
              <a:t>Time Trials – Sharks, </a:t>
            </a:r>
          </a:p>
          <a:p>
            <a:pPr marL="914400" lvl="1" indent="-457200">
              <a:lnSpc>
                <a:spcPct val="120000"/>
              </a:lnSpc>
              <a:buFont typeface="Arial" panose="020B0604020202020204" pitchFamily="34" charset="0"/>
              <a:buChar char="•"/>
              <a:defRPr/>
            </a:pPr>
            <a:endParaRPr lang="en-GB" dirty="0">
              <a:latin typeface="+mn-lt"/>
            </a:endParaRPr>
          </a:p>
          <a:p>
            <a:pPr marL="914400" lvl="1" indent="-457200">
              <a:lnSpc>
                <a:spcPct val="120000"/>
              </a:lnSpc>
              <a:buFont typeface="Arial" panose="020B0604020202020204" pitchFamily="34" charset="0"/>
              <a:buChar char="•"/>
              <a:defRPr/>
            </a:pPr>
            <a:endParaRPr lang="en-GB" dirty="0">
              <a:latin typeface="+mn-lt"/>
            </a:endParaRPr>
          </a:p>
          <a:p>
            <a:pPr marL="914400" lvl="1" indent="-457200">
              <a:lnSpc>
                <a:spcPct val="120000"/>
              </a:lnSpc>
              <a:buFont typeface="Arial" panose="020B0604020202020204" pitchFamily="34" charset="0"/>
              <a:buChar char="•"/>
              <a:defRPr/>
            </a:pPr>
            <a:endParaRPr lang="en-GB" dirty="0">
              <a:latin typeface="+mn-lt"/>
            </a:endParaRPr>
          </a:p>
          <a:p>
            <a:pPr marL="1371600" lvl="2" indent="-457200">
              <a:lnSpc>
                <a:spcPct val="120000"/>
              </a:lnSpc>
              <a:buFont typeface="Arial" panose="020B0604020202020204" pitchFamily="34" charset="0"/>
              <a:buChar char="•"/>
              <a:defRPr/>
            </a:pPr>
            <a:endParaRPr lang="en-GB" dirty="0">
              <a:latin typeface="+mn-lt"/>
            </a:endParaRPr>
          </a:p>
        </p:txBody>
      </p:sp>
      <p:pic>
        <p:nvPicPr>
          <p:cNvPr id="5" name="Picture 4"/>
          <p:cNvPicPr>
            <a:picLocks noChangeAspect="1"/>
          </p:cNvPicPr>
          <p:nvPr/>
        </p:nvPicPr>
        <p:blipFill>
          <a:blip r:embed="rId3"/>
          <a:stretch>
            <a:fillRect/>
          </a:stretch>
        </p:blipFill>
        <p:spPr>
          <a:xfrm>
            <a:off x="6499747" y="-7216"/>
            <a:ext cx="2209962" cy="1800029"/>
          </a:xfrm>
          <a:prstGeom prst="rect">
            <a:avLst/>
          </a:prstGeom>
        </p:spPr>
      </p:pic>
      <p:sp>
        <p:nvSpPr>
          <p:cNvPr id="6" name="Rectangle 5"/>
          <p:cNvSpPr/>
          <p:nvPr/>
        </p:nvSpPr>
        <p:spPr>
          <a:xfrm>
            <a:off x="434291" y="661965"/>
            <a:ext cx="6065456" cy="707886"/>
          </a:xfrm>
          <a:prstGeom prst="rect">
            <a:avLst/>
          </a:prstGeom>
        </p:spPr>
        <p:txBody>
          <a:bodyPr wrap="square">
            <a:spAutoFit/>
          </a:bodyPr>
          <a:lstStyle/>
          <a:p>
            <a:r>
              <a:rPr lang="en-GB" sz="4000" dirty="0">
                <a:solidFill>
                  <a:srgbClr val="0070C0"/>
                </a:solidFill>
                <a:latin typeface="+mj-lt"/>
              </a:rPr>
              <a:t>Chair Report</a:t>
            </a:r>
          </a:p>
        </p:txBody>
      </p:sp>
    </p:spTree>
    <p:extLst>
      <p:ext uri="{BB962C8B-B14F-4D97-AF65-F5344CB8AC3E}">
        <p14:creationId xmlns:p14="http://schemas.microsoft.com/office/powerpoint/2010/main" val="3705076196"/>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628800"/>
            <a:ext cx="7846640" cy="1442591"/>
          </a:xfrm>
        </p:spPr>
        <p:txBody>
          <a:bodyPr>
            <a:normAutofit/>
          </a:bodyPr>
          <a:lstStyle/>
          <a:p>
            <a:r>
              <a:rPr lang="en-GB" sz="5400" dirty="0">
                <a:solidFill>
                  <a:srgbClr val="0070C0"/>
                </a:solidFill>
              </a:rPr>
              <a:t>Coaching Reports</a:t>
            </a:r>
            <a:endParaRPr lang="en-GB" dirty="0">
              <a:solidFill>
                <a:srgbClr val="0070C0"/>
              </a:solidFill>
            </a:endParaRPr>
          </a:p>
        </p:txBody>
      </p:sp>
      <p:sp>
        <p:nvSpPr>
          <p:cNvPr id="3" name="Subtitle 2"/>
          <p:cNvSpPr>
            <a:spLocks noGrp="1"/>
          </p:cNvSpPr>
          <p:nvPr>
            <p:ph type="subTitle" idx="1"/>
          </p:nvPr>
        </p:nvSpPr>
        <p:spPr>
          <a:xfrm>
            <a:off x="1231466" y="3102148"/>
            <a:ext cx="6400800" cy="2639144"/>
          </a:xfrm>
        </p:spPr>
        <p:txBody>
          <a:bodyPr>
            <a:normAutofit/>
          </a:bodyPr>
          <a:lstStyle/>
          <a:p>
            <a:endParaRPr lang="en-GB" dirty="0"/>
          </a:p>
          <a:p>
            <a:endParaRPr lang="en-GB" dirty="0"/>
          </a:p>
        </p:txBody>
      </p:sp>
      <p:pic>
        <p:nvPicPr>
          <p:cNvPr id="5" name="Picture 4"/>
          <p:cNvPicPr>
            <a:picLocks noChangeAspect="1"/>
          </p:cNvPicPr>
          <p:nvPr/>
        </p:nvPicPr>
        <p:blipFill>
          <a:blip r:embed="rId3"/>
          <a:stretch>
            <a:fillRect/>
          </a:stretch>
        </p:blipFill>
        <p:spPr>
          <a:xfrm>
            <a:off x="6903986" y="-6406"/>
            <a:ext cx="2209962" cy="1800029"/>
          </a:xfrm>
          <a:prstGeom prst="rect">
            <a:avLst/>
          </a:prstGeom>
        </p:spPr>
      </p:pic>
    </p:spTree>
    <p:extLst>
      <p:ext uri="{BB962C8B-B14F-4D97-AF65-F5344CB8AC3E}">
        <p14:creationId xmlns:p14="http://schemas.microsoft.com/office/powerpoint/2010/main" val="8984650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934038" y="34970"/>
            <a:ext cx="2209962" cy="1800029"/>
          </a:xfrm>
          <a:prstGeom prst="rect">
            <a:avLst/>
          </a:prstGeom>
        </p:spPr>
      </p:pic>
      <p:sp>
        <p:nvSpPr>
          <p:cNvPr id="8" name="Content Placeholder 2"/>
          <p:cNvSpPr>
            <a:spLocks noGrp="1"/>
          </p:cNvSpPr>
          <p:nvPr>
            <p:ph type="subTitle" idx="1"/>
          </p:nvPr>
        </p:nvSpPr>
        <p:spPr>
          <a:xfrm>
            <a:off x="565105" y="1393825"/>
            <a:ext cx="8320980" cy="5429205"/>
          </a:xfrm>
        </p:spPr>
        <p:txBody>
          <a:bodyPr rtlCol="0">
            <a:noAutofit/>
          </a:bodyPr>
          <a:lstStyle/>
          <a:p>
            <a:pPr marL="342900" lvl="0" indent="-342900" algn="l">
              <a:lnSpc>
                <a:spcPct val="107000"/>
              </a:lnSpc>
              <a:buFont typeface="Symbol" panose="05050102010706020507" pitchFamily="18" charset="2"/>
              <a:buChar char=""/>
            </a:pPr>
            <a:r>
              <a:rPr lang="en-GB" sz="18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Junior Volunteers: Continue to be a great success throughout Skills Academy,  Development, Competitive, County Squads &amp; Sharks</a:t>
            </a:r>
          </a:p>
          <a:p>
            <a:pPr marL="342900" lvl="0" indent="-342900" algn="l">
              <a:lnSpc>
                <a:spcPct val="107000"/>
              </a:lnSpc>
              <a:buFont typeface="Symbol" panose="05050102010706020507" pitchFamily="18" charset="2"/>
              <a:buChar char=""/>
            </a:pPr>
            <a:r>
              <a:rPr lang="en-GB" sz="1850" dirty="0">
                <a:solidFill>
                  <a:schemeClr val="tx1"/>
                </a:solidFill>
                <a:latin typeface="Calibri" panose="020F0502020204030204" pitchFamily="34" charset="0"/>
                <a:cs typeface="Times New Roman" panose="02020603050405020304" pitchFamily="18" charset="0"/>
              </a:rPr>
              <a:t>Squad restructure </a:t>
            </a:r>
          </a:p>
          <a:p>
            <a:pPr marL="800100" lvl="1" indent="-342900" algn="l">
              <a:lnSpc>
                <a:spcPct val="107000"/>
              </a:lnSpc>
              <a:buFont typeface="Symbol" panose="05050102010706020507" pitchFamily="18" charset="2"/>
              <a:buChar char=""/>
            </a:pPr>
            <a:r>
              <a:rPr lang="en-GB" sz="1850" dirty="0">
                <a:solidFill>
                  <a:schemeClr val="tx1"/>
                </a:solidFill>
                <a:latin typeface="Calibri" panose="020F0502020204030204" pitchFamily="34" charset="0"/>
                <a:cs typeface="Times New Roman" panose="02020603050405020304" pitchFamily="18" charset="0"/>
              </a:rPr>
              <a:t>Evolution of squads to maximise pool time</a:t>
            </a:r>
          </a:p>
          <a:p>
            <a:pPr marL="342900" indent="-342900" algn="l">
              <a:lnSpc>
                <a:spcPct val="107000"/>
              </a:lnSpc>
              <a:buFont typeface="Symbol" panose="05050102010706020507" pitchFamily="18" charset="2"/>
              <a:buChar char=""/>
            </a:pPr>
            <a:r>
              <a:rPr lang="en-GB" sz="1850" dirty="0">
                <a:solidFill>
                  <a:schemeClr val="tx1"/>
                </a:solidFill>
                <a:latin typeface="Calibri" panose="020F0502020204030204" pitchFamily="34" charset="0"/>
                <a:cs typeface="Times New Roman" panose="02020603050405020304" pitchFamily="18" charset="0"/>
              </a:rPr>
              <a:t>Fantastic Coaches – continue to be a great fit at all levels, swimmers coached by enthusiastic  swimmers</a:t>
            </a:r>
          </a:p>
          <a:p>
            <a:pPr marL="800100" lvl="1" indent="-342900" algn="l">
              <a:lnSpc>
                <a:spcPct val="107000"/>
              </a:lnSpc>
              <a:buFont typeface="Symbol" panose="05050102010706020507" pitchFamily="18" charset="2"/>
              <a:buChar char=""/>
            </a:pPr>
            <a:r>
              <a:rPr lang="en-GB" sz="1850" dirty="0">
                <a:solidFill>
                  <a:schemeClr val="tx1"/>
                </a:solidFill>
                <a:latin typeface="Calibri" panose="020F0502020204030204" pitchFamily="34" charset="0"/>
                <a:cs typeface="Times New Roman" panose="02020603050405020304" pitchFamily="18" charset="0"/>
              </a:rPr>
              <a:t>New additions to the coaching team and increase to qualifications</a:t>
            </a:r>
          </a:p>
          <a:p>
            <a:pPr marL="1257300" lvl="2" indent="-342900" algn="l">
              <a:lnSpc>
                <a:spcPct val="107000"/>
              </a:lnSpc>
              <a:buFont typeface="Symbol" panose="05050102010706020507" pitchFamily="18" charset="2"/>
              <a:buChar char=""/>
            </a:pPr>
            <a:r>
              <a:rPr lang="en-GB"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4 Level 2 passed</a:t>
            </a:r>
          </a:p>
          <a:p>
            <a:pPr marL="1257300" lvl="2" indent="-342900" algn="l">
              <a:lnSpc>
                <a:spcPct val="107000"/>
              </a:lnSpc>
              <a:buFont typeface="Symbol" panose="05050102010706020507" pitchFamily="18" charset="2"/>
              <a:buChar char=""/>
            </a:pPr>
            <a:r>
              <a:rPr lang="en-GB"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1 new Level 1 passed and coaching!</a:t>
            </a:r>
          </a:p>
          <a:p>
            <a:pPr marL="1257300" lvl="2" indent="-342900" algn="l">
              <a:lnSpc>
                <a:spcPct val="107000"/>
              </a:lnSpc>
              <a:buFont typeface="Symbol" panose="05050102010706020507" pitchFamily="18" charset="2"/>
              <a:buChar char=""/>
            </a:pPr>
            <a:r>
              <a:rPr lang="en-GB"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2 National Performance coaching our juniors</a:t>
            </a:r>
          </a:p>
          <a:p>
            <a:pPr marL="285750" indent="-285750" algn="l">
              <a:lnSpc>
                <a:spcPct val="107000"/>
              </a:lnSpc>
              <a:spcAft>
                <a:spcPts val="800"/>
              </a:spcAft>
              <a:buFont typeface="Courier New" panose="02070309020205020404" pitchFamily="49" charset="0"/>
              <a:buChar char="o"/>
            </a:pPr>
            <a:r>
              <a:rPr lang="en-GB" sz="1850" dirty="0">
                <a:solidFill>
                  <a:schemeClr val="tx1"/>
                </a:solidFill>
                <a:latin typeface="Calibri" panose="020F0502020204030204" pitchFamily="34" charset="0"/>
                <a:ea typeface="Calibri" panose="020F0502020204030204" pitchFamily="34" charset="0"/>
                <a:cs typeface="Times New Roman" panose="02020603050405020304" pitchFamily="18" charset="0"/>
              </a:rPr>
              <a:t>Bluefins Swim kit continues to grow –we look amazing at meets!</a:t>
            </a:r>
          </a:p>
          <a:p>
            <a:pPr marL="1257300" lvl="2" indent="-342900" algn="l">
              <a:lnSpc>
                <a:spcPct val="107000"/>
              </a:lnSpc>
              <a:spcAft>
                <a:spcPts val="400"/>
              </a:spcAft>
              <a:buFont typeface="Symbol" panose="05050102010706020507" pitchFamily="18" charset="2"/>
              <a:buChar char=""/>
            </a:pPr>
            <a:r>
              <a:rPr lang="en-GB" sz="1600" dirty="0">
                <a:solidFill>
                  <a:schemeClr val="tx1"/>
                </a:solidFill>
                <a:latin typeface="Calibri" panose="020F0502020204030204" pitchFamily="34" charset="0"/>
                <a:cs typeface="Times New Roman" panose="02020603050405020304" pitchFamily="18" charset="0"/>
              </a:rPr>
              <a:t>Qualifier Hats given to all swimmers who competed at Counties, Regionals &amp; Nationals in 2024</a:t>
            </a:r>
          </a:p>
          <a:p>
            <a:pPr marL="1257300" lvl="2" indent="-342900" algn="l">
              <a:lnSpc>
                <a:spcPct val="107000"/>
              </a:lnSpc>
              <a:spcAft>
                <a:spcPts val="400"/>
              </a:spcAft>
              <a:buFont typeface="Symbol" panose="05050102010706020507" pitchFamily="18" charset="2"/>
              <a:buChar char=""/>
            </a:pPr>
            <a:r>
              <a:rPr lang="en-GB" sz="1600" dirty="0">
                <a:solidFill>
                  <a:schemeClr val="tx1"/>
                </a:solidFill>
                <a:latin typeface="Calibri" panose="020F0502020204030204" pitchFamily="34" charset="0"/>
                <a:cs typeface="Times New Roman" panose="02020603050405020304" pitchFamily="18" charset="0"/>
              </a:rPr>
              <a:t>Club Record Hats – Huge Success – 92 records broken in 2024</a:t>
            </a:r>
          </a:p>
          <a:p>
            <a:pPr marL="1257300" lvl="2" indent="-342900" algn="l">
              <a:lnSpc>
                <a:spcPct val="107000"/>
              </a:lnSpc>
              <a:spcAft>
                <a:spcPts val="400"/>
              </a:spcAft>
              <a:buFont typeface="Symbol" panose="05050102010706020507" pitchFamily="18" charset="2"/>
              <a:buChar char=""/>
            </a:pPr>
            <a:r>
              <a:rPr lang="en-GB" sz="1600" dirty="0">
                <a:solidFill>
                  <a:schemeClr val="tx1"/>
                </a:solidFill>
                <a:latin typeface="Calibri" panose="020F0502020204030204" pitchFamily="34" charset="0"/>
                <a:cs typeface="Times New Roman" panose="02020603050405020304" pitchFamily="18" charset="0"/>
              </a:rPr>
              <a:t>‘Tour T-shirts appeared for Millfield &amp; Lanzarote</a:t>
            </a:r>
          </a:p>
        </p:txBody>
      </p:sp>
      <p:sp>
        <p:nvSpPr>
          <p:cNvPr id="10" name="Title 1">
            <a:extLst>
              <a:ext uri="{FF2B5EF4-FFF2-40B4-BE49-F238E27FC236}">
                <a16:creationId xmlns:a16="http://schemas.microsoft.com/office/drawing/2014/main" id="{B438DF21-A44D-4AD7-9802-ED60B51C5562}"/>
              </a:ext>
            </a:extLst>
          </p:cNvPr>
          <p:cNvSpPr txBox="1">
            <a:spLocks/>
          </p:cNvSpPr>
          <p:nvPr/>
        </p:nvSpPr>
        <p:spPr>
          <a:xfrm>
            <a:off x="224136" y="381000"/>
            <a:ext cx="6938664" cy="10128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pPr>
            <a:endParaRPr lang="en-GB" altLang="en-US" dirty="0"/>
          </a:p>
        </p:txBody>
      </p:sp>
      <p:sp>
        <p:nvSpPr>
          <p:cNvPr id="16" name="Title 1">
            <a:extLst>
              <a:ext uri="{FF2B5EF4-FFF2-40B4-BE49-F238E27FC236}">
                <a16:creationId xmlns:a16="http://schemas.microsoft.com/office/drawing/2014/main" id="{3A5E3CA2-333F-42F5-A01C-B017C237FE6D}"/>
              </a:ext>
            </a:extLst>
          </p:cNvPr>
          <p:cNvSpPr>
            <a:spLocks noGrp="1"/>
          </p:cNvSpPr>
          <p:nvPr>
            <p:ph type="ctrTitle"/>
          </p:nvPr>
        </p:nvSpPr>
        <p:spPr>
          <a:xfrm>
            <a:off x="376536" y="533400"/>
            <a:ext cx="6938664" cy="1012825"/>
          </a:xfrm>
        </p:spPr>
        <p:txBody>
          <a:bodyPr/>
          <a:lstStyle/>
          <a:p>
            <a:pPr algn="l" eaLnBrk="1" hangingPunct="1"/>
            <a:r>
              <a:rPr lang="en-GB" altLang="en-US" dirty="0">
                <a:solidFill>
                  <a:srgbClr val="0070C0"/>
                </a:solidFill>
              </a:rPr>
              <a:t>Swimming Overview</a:t>
            </a:r>
          </a:p>
        </p:txBody>
      </p:sp>
    </p:spTree>
    <p:extLst>
      <p:ext uri="{BB962C8B-B14F-4D97-AF65-F5344CB8AC3E}">
        <p14:creationId xmlns:p14="http://schemas.microsoft.com/office/powerpoint/2010/main" val="4164879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321299"/>
            <a:ext cx="8386181" cy="1143000"/>
          </a:xfrm>
        </p:spPr>
        <p:txBody>
          <a:bodyPr/>
          <a:lstStyle/>
          <a:p>
            <a:pPr algn="l" eaLnBrk="1" hangingPunct="1">
              <a:defRPr/>
            </a:pPr>
            <a:r>
              <a:rPr lang="en-GB" dirty="0">
                <a:solidFill>
                  <a:srgbClr val="0070C0"/>
                </a:solidFill>
              </a:rPr>
              <a:t>Agenda</a:t>
            </a:r>
          </a:p>
        </p:txBody>
      </p:sp>
      <p:sp>
        <p:nvSpPr>
          <p:cNvPr id="10243" name="Content Placeholder 2"/>
          <p:cNvSpPr>
            <a:spLocks noGrp="1"/>
          </p:cNvSpPr>
          <p:nvPr>
            <p:ph sz="half" idx="1"/>
          </p:nvPr>
        </p:nvSpPr>
        <p:spPr>
          <a:xfrm>
            <a:off x="498865" y="1428312"/>
            <a:ext cx="7672387" cy="5313056"/>
          </a:xfrm>
        </p:spPr>
        <p:txBody>
          <a:bodyPr>
            <a:noAutofit/>
          </a:bodyPr>
          <a:lstStyle/>
          <a:p>
            <a:pPr eaLnBrk="1" hangingPunct="1">
              <a:defRPr/>
            </a:pPr>
            <a:r>
              <a:rPr lang="en-GB" sz="2600" dirty="0">
                <a:latin typeface="+mj-lt"/>
              </a:rPr>
              <a:t>Apologies for Absence</a:t>
            </a:r>
          </a:p>
          <a:p>
            <a:pPr eaLnBrk="1" hangingPunct="1">
              <a:defRPr/>
            </a:pPr>
            <a:r>
              <a:rPr lang="en-GB" sz="2600" dirty="0">
                <a:latin typeface="+mj-lt"/>
              </a:rPr>
              <a:t>Minutes of 2024 AGM</a:t>
            </a:r>
          </a:p>
          <a:p>
            <a:pPr eaLnBrk="1" hangingPunct="1">
              <a:defRPr/>
            </a:pPr>
            <a:r>
              <a:rPr lang="en-GB" sz="2600" dirty="0">
                <a:latin typeface="+mj-lt"/>
              </a:rPr>
              <a:t>Trustee Report</a:t>
            </a:r>
          </a:p>
          <a:p>
            <a:pPr>
              <a:defRPr/>
            </a:pPr>
            <a:r>
              <a:rPr lang="en-GB" sz="2600" dirty="0">
                <a:latin typeface="+mj-lt"/>
              </a:rPr>
              <a:t>Treasurer’s Report</a:t>
            </a:r>
          </a:p>
          <a:p>
            <a:pPr>
              <a:defRPr/>
            </a:pPr>
            <a:r>
              <a:rPr lang="en-GB" sz="2600" dirty="0">
                <a:latin typeface="+mj-lt"/>
              </a:rPr>
              <a:t>Chair Report</a:t>
            </a:r>
          </a:p>
          <a:p>
            <a:pPr eaLnBrk="1" hangingPunct="1">
              <a:defRPr/>
            </a:pPr>
            <a:r>
              <a:rPr lang="en-GB" sz="2600" dirty="0">
                <a:latin typeface="+mj-lt"/>
              </a:rPr>
              <a:t>Coaching Reports</a:t>
            </a:r>
          </a:p>
          <a:p>
            <a:pPr eaLnBrk="1" hangingPunct="1">
              <a:defRPr/>
            </a:pPr>
            <a:r>
              <a:rPr lang="en-GB" sz="2600" dirty="0">
                <a:latin typeface="+mj-lt"/>
              </a:rPr>
              <a:t>Any Other Business</a:t>
            </a:r>
          </a:p>
        </p:txBody>
      </p:sp>
      <p:pic>
        <p:nvPicPr>
          <p:cNvPr id="6" name="Picture 5"/>
          <p:cNvPicPr>
            <a:picLocks noChangeAspect="1"/>
          </p:cNvPicPr>
          <p:nvPr/>
        </p:nvPicPr>
        <p:blipFill>
          <a:blip r:embed="rId3"/>
          <a:stretch>
            <a:fillRect/>
          </a:stretch>
        </p:blipFill>
        <p:spPr>
          <a:xfrm>
            <a:off x="6925690" y="-7216"/>
            <a:ext cx="2209962" cy="1800029"/>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1"/>
          <p:cNvSpPr>
            <a:spLocks noGrp="1"/>
          </p:cNvSpPr>
          <p:nvPr>
            <p:ph type="ctrTitle"/>
          </p:nvPr>
        </p:nvSpPr>
        <p:spPr>
          <a:xfrm>
            <a:off x="251520" y="381000"/>
            <a:ext cx="6888088" cy="1012825"/>
          </a:xfrm>
        </p:spPr>
        <p:txBody>
          <a:bodyPr/>
          <a:lstStyle/>
          <a:p>
            <a:pPr algn="l" eaLnBrk="1" hangingPunct="1"/>
            <a:r>
              <a:rPr lang="en-GB" altLang="en-US" dirty="0">
                <a:solidFill>
                  <a:srgbClr val="0070C0"/>
                </a:solidFill>
              </a:rPr>
              <a:t>Swimming - Results</a:t>
            </a:r>
          </a:p>
        </p:txBody>
      </p:sp>
      <p:pic>
        <p:nvPicPr>
          <p:cNvPr id="4" name="Picture 3"/>
          <p:cNvPicPr>
            <a:picLocks noChangeAspect="1"/>
          </p:cNvPicPr>
          <p:nvPr/>
        </p:nvPicPr>
        <p:blipFill>
          <a:blip r:embed="rId3"/>
          <a:stretch>
            <a:fillRect/>
          </a:stretch>
        </p:blipFill>
        <p:spPr>
          <a:xfrm>
            <a:off x="6934038" y="34970"/>
            <a:ext cx="2209962" cy="1800029"/>
          </a:xfrm>
          <a:prstGeom prst="rect">
            <a:avLst/>
          </a:prstGeom>
        </p:spPr>
      </p:pic>
      <p:sp>
        <p:nvSpPr>
          <p:cNvPr id="8" name="Content Placeholder 2"/>
          <p:cNvSpPr>
            <a:spLocks noGrp="1"/>
          </p:cNvSpPr>
          <p:nvPr>
            <p:ph type="subTitle" idx="1"/>
          </p:nvPr>
        </p:nvSpPr>
        <p:spPr>
          <a:xfrm>
            <a:off x="539750" y="1393825"/>
            <a:ext cx="8001000" cy="5347543"/>
          </a:xfrm>
        </p:spPr>
        <p:txBody>
          <a:bodyPr rtlCol="0">
            <a:noAutofit/>
          </a:bodyPr>
          <a:lstStyle/>
          <a:p>
            <a:pPr marL="342900" indent="-342900" algn="l">
              <a:spcBef>
                <a:spcPts val="0"/>
              </a:spcBef>
              <a:buFont typeface="Arial" panose="020B0604020202020204" pitchFamily="34" charset="0"/>
              <a:buChar char="•"/>
              <a:defRPr/>
            </a:pPr>
            <a:r>
              <a:rPr lang="en-GB" sz="2000" b="1" dirty="0">
                <a:solidFill>
                  <a:schemeClr val="tx1"/>
                </a:solidFill>
              </a:rPr>
              <a:t>Arena League 2024</a:t>
            </a:r>
          </a:p>
          <a:p>
            <a:pPr marL="800100" lvl="1" indent="-342900" algn="l">
              <a:spcBef>
                <a:spcPts val="0"/>
              </a:spcBef>
              <a:buFont typeface="Arial" panose="020B0604020202020204" pitchFamily="34" charset="0"/>
              <a:buChar char="•"/>
              <a:defRPr/>
            </a:pPr>
            <a:r>
              <a:rPr lang="en-GB" sz="1600" dirty="0">
                <a:solidFill>
                  <a:schemeClr val="tx1"/>
                </a:solidFill>
              </a:rPr>
              <a:t>A team – Promoted to Premier, finished 15th</a:t>
            </a:r>
          </a:p>
          <a:p>
            <a:pPr marL="800100" lvl="1" indent="-342900" algn="l">
              <a:spcBef>
                <a:spcPts val="0"/>
              </a:spcBef>
              <a:buFont typeface="Arial" panose="020B0604020202020204" pitchFamily="34" charset="0"/>
              <a:buChar char="•"/>
              <a:defRPr/>
            </a:pPr>
            <a:r>
              <a:rPr lang="en-GB" sz="1600" dirty="0">
                <a:solidFill>
                  <a:schemeClr val="tx1"/>
                </a:solidFill>
              </a:rPr>
              <a:t>B team – Promoted to Division 1finished 9th</a:t>
            </a:r>
          </a:p>
          <a:p>
            <a:pPr marL="800100" lvl="1" indent="-342900" algn="l">
              <a:spcBef>
                <a:spcPts val="0"/>
              </a:spcBef>
              <a:buFont typeface="Arial" panose="020B0604020202020204" pitchFamily="34" charset="0"/>
              <a:buChar char="•"/>
              <a:defRPr/>
            </a:pPr>
            <a:r>
              <a:rPr lang="en-GB" sz="1600" dirty="0">
                <a:solidFill>
                  <a:schemeClr val="tx1"/>
                </a:solidFill>
              </a:rPr>
              <a:t>NEW ENTRY – C Team, finished 9th</a:t>
            </a:r>
          </a:p>
          <a:p>
            <a:pPr marL="1257300" lvl="2" indent="-342900" algn="l">
              <a:spcBef>
                <a:spcPts val="0"/>
              </a:spcBef>
              <a:buFont typeface="Arial" panose="020B0604020202020204" pitchFamily="34" charset="0"/>
              <a:buChar char="•"/>
              <a:defRPr/>
            </a:pPr>
            <a:r>
              <a:rPr lang="en-GB" sz="1200" dirty="0">
                <a:solidFill>
                  <a:schemeClr val="tx1"/>
                </a:solidFill>
              </a:rPr>
              <a:t>All team remained in their existing league! </a:t>
            </a:r>
          </a:p>
          <a:p>
            <a:pPr marL="342900" indent="-342900" algn="l">
              <a:spcBef>
                <a:spcPts val="0"/>
              </a:spcBef>
              <a:buFont typeface="Arial" panose="020B0604020202020204" pitchFamily="34" charset="0"/>
              <a:buChar char="•"/>
              <a:defRPr/>
            </a:pPr>
            <a:r>
              <a:rPr lang="en-GB" sz="2000" b="1" dirty="0">
                <a:solidFill>
                  <a:schemeClr val="tx1"/>
                </a:solidFill>
              </a:rPr>
              <a:t>Counties 2024</a:t>
            </a:r>
            <a:r>
              <a:rPr lang="en-GB" sz="2000" dirty="0">
                <a:solidFill>
                  <a:schemeClr val="tx1"/>
                </a:solidFill>
              </a:rPr>
              <a:t>:</a:t>
            </a:r>
          </a:p>
          <a:p>
            <a:pPr marL="800100" lvl="1" indent="-342900" algn="l">
              <a:spcBef>
                <a:spcPts val="0"/>
              </a:spcBef>
              <a:buFont typeface="Arial" panose="020B0604020202020204" pitchFamily="34" charset="0"/>
              <a:buChar char="•"/>
              <a:defRPr/>
            </a:pPr>
            <a:r>
              <a:rPr lang="en-GB" sz="1600" dirty="0">
                <a:solidFill>
                  <a:schemeClr val="tx1"/>
                </a:solidFill>
              </a:rPr>
              <a:t>93 (92, 82) swimmers who qualified for Counties (largest ever – again!)</a:t>
            </a:r>
          </a:p>
          <a:p>
            <a:pPr marL="800100" lvl="1" indent="-342900" algn="l">
              <a:spcBef>
                <a:spcPts val="0"/>
              </a:spcBef>
              <a:buFont typeface="Arial" panose="020B0604020202020204" pitchFamily="34" charset="0"/>
              <a:buChar char="•"/>
              <a:defRPr/>
            </a:pPr>
            <a:r>
              <a:rPr lang="en-GB" sz="1600" dirty="0">
                <a:solidFill>
                  <a:schemeClr val="tx1"/>
                </a:solidFill>
              </a:rPr>
              <a:t>40 (23, 15) Gold</a:t>
            </a:r>
          </a:p>
          <a:p>
            <a:pPr marL="800100" lvl="1" indent="-342900" algn="l">
              <a:spcBef>
                <a:spcPts val="0"/>
              </a:spcBef>
              <a:buFont typeface="Arial" panose="020B0604020202020204" pitchFamily="34" charset="0"/>
              <a:buChar char="•"/>
              <a:defRPr/>
            </a:pPr>
            <a:r>
              <a:rPr lang="en-GB" sz="1600" dirty="0">
                <a:solidFill>
                  <a:schemeClr val="tx1"/>
                </a:solidFill>
              </a:rPr>
              <a:t>44 (28, 30) Silver</a:t>
            </a:r>
          </a:p>
          <a:p>
            <a:pPr marL="800100" lvl="1" indent="-342900" algn="l">
              <a:spcBef>
                <a:spcPts val="0"/>
              </a:spcBef>
              <a:buFont typeface="Arial" panose="020B0604020202020204" pitchFamily="34" charset="0"/>
              <a:buChar char="•"/>
              <a:defRPr/>
            </a:pPr>
            <a:r>
              <a:rPr lang="en-GB" sz="1600" dirty="0">
                <a:solidFill>
                  <a:schemeClr val="tx1"/>
                </a:solidFill>
              </a:rPr>
              <a:t>39 (33, 45) Bronze</a:t>
            </a:r>
          </a:p>
          <a:p>
            <a:pPr marL="285750" indent="-285750" algn="l">
              <a:spcBef>
                <a:spcPts val="0"/>
              </a:spcBef>
              <a:buFont typeface="Arial" panose="020B0604020202020204" pitchFamily="34" charset="0"/>
              <a:buChar char="•"/>
              <a:defRPr/>
            </a:pPr>
            <a:r>
              <a:rPr lang="en-GB" sz="2000" b="1" dirty="0">
                <a:solidFill>
                  <a:schemeClr val="tx1"/>
                </a:solidFill>
              </a:rPr>
              <a:t>Regionals 2024</a:t>
            </a:r>
          </a:p>
          <a:p>
            <a:pPr marL="800100" lvl="1" indent="-342900" algn="l">
              <a:spcBef>
                <a:spcPts val="0"/>
              </a:spcBef>
              <a:buFont typeface="Arial" panose="020B0604020202020204" pitchFamily="34" charset="0"/>
              <a:buChar char="•"/>
              <a:defRPr/>
            </a:pPr>
            <a:r>
              <a:rPr lang="en-GB" sz="1600" dirty="0">
                <a:solidFill>
                  <a:schemeClr val="tx1"/>
                </a:solidFill>
              </a:rPr>
              <a:t>32 Competed</a:t>
            </a:r>
          </a:p>
          <a:p>
            <a:pPr marL="800100" lvl="1" indent="-342900" algn="l">
              <a:spcBef>
                <a:spcPts val="0"/>
              </a:spcBef>
              <a:buFont typeface="Arial" panose="020B0604020202020204" pitchFamily="34" charset="0"/>
              <a:buChar char="•"/>
              <a:defRPr/>
            </a:pPr>
            <a:r>
              <a:rPr lang="en-GB" sz="1600" dirty="0">
                <a:solidFill>
                  <a:schemeClr val="tx1"/>
                </a:solidFill>
              </a:rPr>
              <a:t>3 (2, 1) Regional Champions</a:t>
            </a:r>
          </a:p>
          <a:p>
            <a:pPr marL="342900" indent="-342900" algn="l">
              <a:spcBef>
                <a:spcPts val="0"/>
              </a:spcBef>
              <a:buFont typeface="Arial" panose="020B0604020202020204" pitchFamily="34" charset="0"/>
              <a:buChar char="•"/>
              <a:defRPr/>
            </a:pPr>
            <a:r>
              <a:rPr lang="en-GB" sz="2000" b="1" dirty="0">
                <a:solidFill>
                  <a:schemeClr val="tx1"/>
                </a:solidFill>
              </a:rPr>
              <a:t>South-East Open Water Championship</a:t>
            </a:r>
          </a:p>
          <a:p>
            <a:pPr marL="800100" lvl="1" indent="-342900" algn="l">
              <a:spcBef>
                <a:spcPts val="0"/>
              </a:spcBef>
              <a:buFont typeface="Arial" panose="020B0604020202020204" pitchFamily="34" charset="0"/>
              <a:buChar char="•"/>
              <a:defRPr/>
            </a:pPr>
            <a:r>
              <a:rPr lang="en-GB" sz="1600" dirty="0">
                <a:solidFill>
                  <a:schemeClr val="tx1"/>
                </a:solidFill>
              </a:rPr>
              <a:t>1 Swimmer – Silver Medal</a:t>
            </a:r>
          </a:p>
        </p:txBody>
      </p:sp>
    </p:spTree>
    <p:extLst>
      <p:ext uri="{BB962C8B-B14F-4D97-AF65-F5344CB8AC3E}">
        <p14:creationId xmlns:p14="http://schemas.microsoft.com/office/powerpoint/2010/main" val="3766778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1"/>
          <p:cNvSpPr>
            <a:spLocks noGrp="1"/>
          </p:cNvSpPr>
          <p:nvPr>
            <p:ph type="ctrTitle"/>
          </p:nvPr>
        </p:nvSpPr>
        <p:spPr>
          <a:xfrm>
            <a:off x="251520" y="381000"/>
            <a:ext cx="6888088" cy="1012825"/>
          </a:xfrm>
        </p:spPr>
        <p:txBody>
          <a:bodyPr/>
          <a:lstStyle/>
          <a:p>
            <a:pPr algn="l" eaLnBrk="1" hangingPunct="1"/>
            <a:r>
              <a:rPr lang="en-GB" altLang="en-US" dirty="0">
                <a:solidFill>
                  <a:srgbClr val="0070C0"/>
                </a:solidFill>
              </a:rPr>
              <a:t>Swimming – Results cont’d</a:t>
            </a:r>
          </a:p>
        </p:txBody>
      </p:sp>
      <p:pic>
        <p:nvPicPr>
          <p:cNvPr id="4" name="Picture 3"/>
          <p:cNvPicPr>
            <a:picLocks noChangeAspect="1"/>
          </p:cNvPicPr>
          <p:nvPr/>
        </p:nvPicPr>
        <p:blipFill>
          <a:blip r:embed="rId3"/>
          <a:stretch>
            <a:fillRect/>
          </a:stretch>
        </p:blipFill>
        <p:spPr>
          <a:xfrm>
            <a:off x="6934038" y="34970"/>
            <a:ext cx="2209962" cy="1800029"/>
          </a:xfrm>
          <a:prstGeom prst="rect">
            <a:avLst/>
          </a:prstGeom>
        </p:spPr>
      </p:pic>
      <p:sp>
        <p:nvSpPr>
          <p:cNvPr id="8" name="Content Placeholder 2"/>
          <p:cNvSpPr>
            <a:spLocks noGrp="1"/>
          </p:cNvSpPr>
          <p:nvPr>
            <p:ph type="subTitle" idx="1"/>
          </p:nvPr>
        </p:nvSpPr>
        <p:spPr>
          <a:xfrm>
            <a:off x="539750" y="1393825"/>
            <a:ext cx="8001000" cy="5347543"/>
          </a:xfrm>
        </p:spPr>
        <p:txBody>
          <a:bodyPr rtlCol="0">
            <a:noAutofit/>
          </a:bodyPr>
          <a:lstStyle/>
          <a:p>
            <a:pPr marL="285750" indent="-285750" algn="l">
              <a:spcBef>
                <a:spcPts val="0"/>
              </a:spcBef>
              <a:buFont typeface="Arial" panose="020B0604020202020204" pitchFamily="34" charset="0"/>
              <a:buChar char="•"/>
              <a:defRPr/>
            </a:pPr>
            <a:r>
              <a:rPr lang="en-GB" sz="2000" b="1" dirty="0">
                <a:solidFill>
                  <a:schemeClr val="tx1"/>
                </a:solidFill>
              </a:rPr>
              <a:t>British Championships 2024</a:t>
            </a:r>
          </a:p>
          <a:p>
            <a:pPr marL="742950" lvl="1" indent="-285750" algn="l">
              <a:spcBef>
                <a:spcPts val="0"/>
              </a:spcBef>
              <a:buFont typeface="Arial" panose="020B0604020202020204" pitchFamily="34" charset="0"/>
              <a:buChar char="•"/>
              <a:defRPr/>
            </a:pPr>
            <a:r>
              <a:rPr lang="en-GB" sz="2000" dirty="0">
                <a:solidFill>
                  <a:schemeClr val="tx1"/>
                </a:solidFill>
              </a:rPr>
              <a:t>3 (2,1) Swimmers qualified to compete in April and July</a:t>
            </a:r>
          </a:p>
          <a:p>
            <a:pPr marL="285750" indent="-285750" algn="l">
              <a:spcBef>
                <a:spcPts val="0"/>
              </a:spcBef>
              <a:buFont typeface="Arial" panose="020B0604020202020204" pitchFamily="34" charset="0"/>
              <a:buChar char="•"/>
              <a:defRPr/>
            </a:pPr>
            <a:r>
              <a:rPr lang="en-GB" sz="2000" b="1" dirty="0">
                <a:solidFill>
                  <a:schemeClr val="tx1"/>
                </a:solidFill>
              </a:rPr>
              <a:t>English Championships 2024</a:t>
            </a:r>
          </a:p>
          <a:p>
            <a:pPr marL="742950" lvl="1" indent="-285750" algn="l">
              <a:spcBef>
                <a:spcPts val="0"/>
              </a:spcBef>
              <a:buFont typeface="Arial" panose="020B0604020202020204" pitchFamily="34" charset="0"/>
              <a:buChar char="•"/>
              <a:defRPr/>
            </a:pPr>
            <a:r>
              <a:rPr lang="en-GB" sz="2000" dirty="0">
                <a:solidFill>
                  <a:schemeClr val="tx1"/>
                </a:solidFill>
              </a:rPr>
              <a:t>9 (5,2) Swimmers qualified</a:t>
            </a:r>
          </a:p>
          <a:p>
            <a:pPr marL="285750" indent="-285750" algn="l">
              <a:spcBef>
                <a:spcPts val="0"/>
              </a:spcBef>
              <a:buFont typeface="Arial" panose="020B0604020202020204" pitchFamily="34" charset="0"/>
              <a:buChar char="•"/>
              <a:defRPr/>
            </a:pPr>
            <a:r>
              <a:rPr lang="en-GB" sz="2000" b="1" dirty="0">
                <a:solidFill>
                  <a:schemeClr val="tx1"/>
                </a:solidFill>
              </a:rPr>
              <a:t>National Age Group Talent Programme</a:t>
            </a:r>
          </a:p>
          <a:p>
            <a:pPr marL="742950" lvl="1" indent="-285750" algn="l">
              <a:spcBef>
                <a:spcPts val="0"/>
              </a:spcBef>
              <a:buFont typeface="Arial" panose="020B0604020202020204" pitchFamily="34" charset="0"/>
              <a:buChar char="•"/>
              <a:defRPr/>
            </a:pPr>
            <a:r>
              <a:rPr lang="en-GB" sz="2000" dirty="0">
                <a:solidFill>
                  <a:schemeClr val="tx1"/>
                </a:solidFill>
              </a:rPr>
              <a:t>1 (1,1) Swimmer selected for 2024/2025</a:t>
            </a:r>
          </a:p>
          <a:p>
            <a:pPr marL="285750" indent="-285750" algn="l">
              <a:spcBef>
                <a:spcPts val="0"/>
              </a:spcBef>
              <a:buFont typeface="Arial" panose="020B0604020202020204" pitchFamily="34" charset="0"/>
              <a:buChar char="•"/>
              <a:defRPr/>
            </a:pPr>
            <a:r>
              <a:rPr lang="en-GB" sz="2000" b="1" dirty="0">
                <a:solidFill>
                  <a:schemeClr val="tx1"/>
                </a:solidFill>
              </a:rPr>
              <a:t>Regional Age Group Talent Programme 2024</a:t>
            </a:r>
          </a:p>
          <a:p>
            <a:pPr marL="742950" lvl="1" indent="-285750" algn="l">
              <a:spcBef>
                <a:spcPts val="0"/>
              </a:spcBef>
              <a:buFont typeface="Arial" panose="020B0604020202020204" pitchFamily="34" charset="0"/>
              <a:buChar char="•"/>
              <a:defRPr/>
            </a:pPr>
            <a:r>
              <a:rPr lang="en-GB" sz="2000" dirty="0">
                <a:solidFill>
                  <a:schemeClr val="tx1"/>
                </a:solidFill>
              </a:rPr>
              <a:t>1 (2, 1) Swimmers Selected</a:t>
            </a:r>
          </a:p>
          <a:p>
            <a:pPr marL="285750" indent="-285750" algn="l">
              <a:spcBef>
                <a:spcPts val="0"/>
              </a:spcBef>
              <a:buFont typeface="Arial" panose="020B0604020202020204" pitchFamily="34" charset="0"/>
              <a:buChar char="•"/>
              <a:defRPr/>
            </a:pPr>
            <a:r>
              <a:rPr lang="en-GB" sz="2000" b="1" dirty="0">
                <a:solidFill>
                  <a:schemeClr val="tx1"/>
                </a:solidFill>
              </a:rPr>
              <a:t>Regional Distance Programme 2024</a:t>
            </a:r>
          </a:p>
          <a:p>
            <a:pPr marL="742950" lvl="1" indent="-285750" algn="l">
              <a:spcBef>
                <a:spcPts val="0"/>
              </a:spcBef>
              <a:buFont typeface="Arial" panose="020B0604020202020204" pitchFamily="34" charset="0"/>
              <a:buChar char="•"/>
              <a:defRPr/>
            </a:pPr>
            <a:r>
              <a:rPr lang="en-GB" sz="2000" dirty="0">
                <a:solidFill>
                  <a:schemeClr val="tx1"/>
                </a:solidFill>
              </a:rPr>
              <a:t>(1,1) Swimmer Selected</a:t>
            </a:r>
          </a:p>
          <a:p>
            <a:pPr marL="285750" indent="-285750" algn="l">
              <a:spcBef>
                <a:spcPts val="0"/>
              </a:spcBef>
              <a:buFont typeface="Arial" panose="020B0604020202020204" pitchFamily="34" charset="0"/>
              <a:buChar char="•"/>
              <a:defRPr/>
            </a:pPr>
            <a:r>
              <a:rPr lang="en-GB" sz="2000" b="1" dirty="0">
                <a:solidFill>
                  <a:schemeClr val="tx1"/>
                </a:solidFill>
              </a:rPr>
              <a:t>County Development Programme 2024</a:t>
            </a:r>
          </a:p>
          <a:p>
            <a:pPr marL="742950" lvl="1" indent="-285750" algn="l">
              <a:spcBef>
                <a:spcPts val="0"/>
              </a:spcBef>
              <a:buFont typeface="Arial" panose="020B0604020202020204" pitchFamily="34" charset="0"/>
              <a:buChar char="•"/>
              <a:defRPr/>
            </a:pPr>
            <a:r>
              <a:rPr lang="en-GB" sz="2000" dirty="0">
                <a:solidFill>
                  <a:schemeClr val="tx1"/>
                </a:solidFill>
              </a:rPr>
              <a:t>8 Swimmers selected</a:t>
            </a:r>
          </a:p>
        </p:txBody>
      </p:sp>
    </p:spTree>
    <p:extLst>
      <p:ext uri="{BB962C8B-B14F-4D97-AF65-F5344CB8AC3E}">
        <p14:creationId xmlns:p14="http://schemas.microsoft.com/office/powerpoint/2010/main" val="27695242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1"/>
          <p:cNvSpPr>
            <a:spLocks noGrp="1"/>
          </p:cNvSpPr>
          <p:nvPr>
            <p:ph type="ctrTitle"/>
          </p:nvPr>
        </p:nvSpPr>
        <p:spPr>
          <a:xfrm>
            <a:off x="224136" y="381000"/>
            <a:ext cx="6938664" cy="1012825"/>
          </a:xfrm>
        </p:spPr>
        <p:txBody>
          <a:bodyPr/>
          <a:lstStyle/>
          <a:p>
            <a:pPr algn="l" eaLnBrk="1" hangingPunct="1"/>
            <a:r>
              <a:rPr lang="en-GB" altLang="en-US" dirty="0">
                <a:solidFill>
                  <a:srgbClr val="0070C0"/>
                </a:solidFill>
              </a:rPr>
              <a:t>Swimming Results - Masters</a:t>
            </a:r>
          </a:p>
        </p:txBody>
      </p:sp>
      <p:pic>
        <p:nvPicPr>
          <p:cNvPr id="4" name="Picture 3"/>
          <p:cNvPicPr>
            <a:picLocks noChangeAspect="1"/>
          </p:cNvPicPr>
          <p:nvPr/>
        </p:nvPicPr>
        <p:blipFill>
          <a:blip r:embed="rId3"/>
          <a:stretch>
            <a:fillRect/>
          </a:stretch>
        </p:blipFill>
        <p:spPr>
          <a:xfrm>
            <a:off x="6934038" y="34970"/>
            <a:ext cx="2209962" cy="1800029"/>
          </a:xfrm>
          <a:prstGeom prst="rect">
            <a:avLst/>
          </a:prstGeom>
        </p:spPr>
      </p:pic>
      <p:sp>
        <p:nvSpPr>
          <p:cNvPr id="8" name="Content Placeholder 2"/>
          <p:cNvSpPr>
            <a:spLocks noGrp="1"/>
          </p:cNvSpPr>
          <p:nvPr>
            <p:ph type="subTitle" idx="1"/>
          </p:nvPr>
        </p:nvSpPr>
        <p:spPr>
          <a:xfrm>
            <a:off x="683568" y="1371376"/>
            <a:ext cx="8001000" cy="5486623"/>
          </a:xfrm>
        </p:spPr>
        <p:txBody>
          <a:bodyPr rtlCol="0">
            <a:noAutofit/>
          </a:bodyPr>
          <a:lstStyle/>
          <a:p>
            <a:pPr marL="342900" indent="-342900" algn="l" fontAlgn="auto">
              <a:lnSpc>
                <a:spcPct val="150000"/>
              </a:lnSpc>
              <a:spcBef>
                <a:spcPts val="0"/>
              </a:spcBef>
              <a:spcAft>
                <a:spcPts val="0"/>
              </a:spcAft>
              <a:buFont typeface="Arial" panose="020B0604020202020204" pitchFamily="34" charset="0"/>
              <a:buChar char="•"/>
              <a:defRPr/>
            </a:pPr>
            <a:r>
              <a:rPr lang="en-GB" sz="2000" dirty="0">
                <a:solidFill>
                  <a:schemeClr val="tx1"/>
                </a:solidFill>
              </a:rPr>
              <a:t>Won Hampshire County Top Club</a:t>
            </a:r>
          </a:p>
          <a:p>
            <a:pPr marL="800100" lvl="1" indent="-342900" algn="l">
              <a:lnSpc>
                <a:spcPct val="150000"/>
              </a:lnSpc>
              <a:spcBef>
                <a:spcPts val="0"/>
              </a:spcBef>
              <a:buFont typeface="Arial" panose="020B0604020202020204" pitchFamily="34" charset="0"/>
              <a:buChar char="•"/>
              <a:defRPr/>
            </a:pPr>
            <a:r>
              <a:rPr lang="en-GB" sz="1600" dirty="0">
                <a:solidFill>
                  <a:schemeClr val="tx1"/>
                </a:solidFill>
              </a:rPr>
              <a:t>Winning Top Male </a:t>
            </a:r>
          </a:p>
          <a:p>
            <a:pPr marL="342900" indent="-342900" algn="l">
              <a:lnSpc>
                <a:spcPct val="150000"/>
              </a:lnSpc>
              <a:spcBef>
                <a:spcPts val="0"/>
              </a:spcBef>
              <a:buFont typeface="Arial" panose="020B0604020202020204" pitchFamily="34" charset="0"/>
              <a:buChar char="•"/>
              <a:defRPr/>
            </a:pPr>
            <a:r>
              <a:rPr lang="en-GB" sz="2400" dirty="0">
                <a:solidFill>
                  <a:schemeClr val="tx1"/>
                </a:solidFill>
              </a:rPr>
              <a:t>National Short &amp; Long Course Championships</a:t>
            </a:r>
          </a:p>
          <a:p>
            <a:pPr marL="800100" lvl="1" indent="-342900" algn="l">
              <a:lnSpc>
                <a:spcPct val="150000"/>
              </a:lnSpc>
              <a:spcBef>
                <a:spcPts val="0"/>
              </a:spcBef>
              <a:buFont typeface="Arial" panose="020B0604020202020204" pitchFamily="34" charset="0"/>
              <a:buChar char="•"/>
              <a:defRPr/>
            </a:pPr>
            <a:r>
              <a:rPr lang="en-GB" sz="1600" dirty="0">
                <a:solidFill>
                  <a:schemeClr val="tx1"/>
                </a:solidFill>
              </a:rPr>
              <a:t>Many National Champions, Silvers, Bronze and even British, European and  WORLD Records for individual and relay teams</a:t>
            </a:r>
          </a:p>
          <a:p>
            <a:pPr marL="800100" lvl="1" indent="-342900" algn="l">
              <a:lnSpc>
                <a:spcPct val="150000"/>
              </a:lnSpc>
              <a:spcBef>
                <a:spcPts val="0"/>
              </a:spcBef>
              <a:buFont typeface="Arial" panose="020B0604020202020204" pitchFamily="34" charset="0"/>
              <a:buChar char="•"/>
              <a:defRPr/>
            </a:pPr>
            <a:r>
              <a:rPr lang="en-GB" sz="1600" dirty="0">
                <a:solidFill>
                  <a:schemeClr val="tx1"/>
                </a:solidFill>
              </a:rPr>
              <a:t>Over 20 Swimmers representing Bluefins </a:t>
            </a:r>
          </a:p>
          <a:p>
            <a:pPr marL="342900" indent="-342900" algn="l">
              <a:lnSpc>
                <a:spcPct val="150000"/>
              </a:lnSpc>
              <a:spcBef>
                <a:spcPts val="0"/>
              </a:spcBef>
              <a:buFont typeface="Arial" panose="020B0604020202020204" pitchFamily="34" charset="0"/>
              <a:buChar char="•"/>
              <a:defRPr/>
            </a:pPr>
            <a:r>
              <a:rPr lang="en-GB" sz="2000" dirty="0">
                <a:solidFill>
                  <a:schemeClr val="tx1"/>
                </a:solidFill>
              </a:rPr>
              <a:t>7 swimmers attended World Championships in Doha</a:t>
            </a:r>
          </a:p>
          <a:p>
            <a:pPr marL="800100" lvl="1" indent="-342900" algn="l">
              <a:lnSpc>
                <a:spcPct val="150000"/>
              </a:lnSpc>
              <a:spcBef>
                <a:spcPts val="0"/>
              </a:spcBef>
              <a:buFont typeface="Arial" panose="020B0604020202020204" pitchFamily="34" charset="0"/>
              <a:buChar char="•"/>
              <a:defRPr/>
            </a:pPr>
            <a:r>
              <a:rPr lang="en-GB" sz="1600" dirty="0">
                <a:solidFill>
                  <a:schemeClr val="tx1"/>
                </a:solidFill>
              </a:rPr>
              <a:t>Winning numerous medals of all colours!</a:t>
            </a:r>
          </a:p>
          <a:p>
            <a:pPr marL="342900" indent="-342900" algn="l">
              <a:lnSpc>
                <a:spcPct val="150000"/>
              </a:lnSpc>
              <a:spcBef>
                <a:spcPts val="0"/>
              </a:spcBef>
              <a:buFont typeface="Arial" panose="020B0604020202020204" pitchFamily="34" charset="0"/>
              <a:buChar char="•"/>
              <a:defRPr/>
            </a:pPr>
            <a:r>
              <a:rPr lang="en-GB" sz="2000" dirty="0">
                <a:solidFill>
                  <a:schemeClr val="tx1"/>
                </a:solidFill>
              </a:rPr>
              <a:t>Masters Decathlon</a:t>
            </a:r>
          </a:p>
          <a:p>
            <a:pPr marL="800100" lvl="1" indent="-342900" algn="l">
              <a:lnSpc>
                <a:spcPct val="150000"/>
              </a:lnSpc>
              <a:spcBef>
                <a:spcPts val="0"/>
              </a:spcBef>
              <a:buFont typeface="Arial" panose="020B0604020202020204" pitchFamily="34" charset="0"/>
              <a:buChar char="•"/>
              <a:defRPr/>
            </a:pPr>
            <a:r>
              <a:rPr lang="en-GB" sz="1600" dirty="0">
                <a:solidFill>
                  <a:schemeClr val="tx1"/>
                </a:solidFill>
              </a:rPr>
              <a:t>Team Events - Ladies 1st, Men 4</a:t>
            </a:r>
            <a:r>
              <a:rPr lang="en-GB" sz="1600" baseline="30000" dirty="0">
                <a:solidFill>
                  <a:schemeClr val="tx1"/>
                </a:solidFill>
              </a:rPr>
              <a:t>th</a:t>
            </a:r>
            <a:r>
              <a:rPr lang="en-GB" sz="1600" dirty="0">
                <a:solidFill>
                  <a:schemeClr val="tx1"/>
                </a:solidFill>
              </a:rPr>
              <a:t> </a:t>
            </a:r>
          </a:p>
          <a:p>
            <a:pPr marL="800100" lvl="1" indent="-342900" algn="l">
              <a:lnSpc>
                <a:spcPct val="150000"/>
              </a:lnSpc>
              <a:spcBef>
                <a:spcPts val="0"/>
              </a:spcBef>
              <a:buFont typeface="Arial" panose="020B0604020202020204" pitchFamily="34" charset="0"/>
              <a:buChar char="•"/>
              <a:defRPr/>
            </a:pPr>
            <a:r>
              <a:rPr lang="en-GB" sz="1600" dirty="0">
                <a:solidFill>
                  <a:schemeClr val="tx1"/>
                </a:solidFill>
              </a:rPr>
              <a:t>Individual – 1 Lady in Top 10, 1 Male in Top 10</a:t>
            </a:r>
          </a:p>
          <a:p>
            <a:pPr marL="342900" indent="-342900" algn="l">
              <a:lnSpc>
                <a:spcPct val="150000"/>
              </a:lnSpc>
              <a:spcBef>
                <a:spcPts val="0"/>
              </a:spcBef>
              <a:buFont typeface="Arial" panose="020B0604020202020204" pitchFamily="34" charset="0"/>
              <a:buChar char="•"/>
              <a:defRPr/>
            </a:pPr>
            <a:r>
              <a:rPr lang="en-GB" sz="2000" dirty="0">
                <a:solidFill>
                  <a:schemeClr val="tx1"/>
                </a:solidFill>
              </a:rPr>
              <a:t>11 (8) Bluefins represented Hampshire at Inter-Counties </a:t>
            </a:r>
          </a:p>
          <a:p>
            <a:pPr marL="800100" lvl="1" indent="-342900" algn="l">
              <a:lnSpc>
                <a:spcPct val="150000"/>
              </a:lnSpc>
              <a:spcBef>
                <a:spcPts val="0"/>
              </a:spcBef>
              <a:buFont typeface="Arial" panose="020B0604020202020204" pitchFamily="34" charset="0"/>
              <a:buChar char="•"/>
              <a:defRPr/>
            </a:pPr>
            <a:r>
              <a:rPr lang="en-GB" sz="1600" dirty="0">
                <a:solidFill>
                  <a:schemeClr val="tx1"/>
                </a:solidFill>
              </a:rPr>
              <a:t>Hampshire won and Hampshire President (Zoe) was our TM</a:t>
            </a:r>
          </a:p>
        </p:txBody>
      </p:sp>
    </p:spTree>
    <p:extLst>
      <p:ext uri="{BB962C8B-B14F-4D97-AF65-F5344CB8AC3E}">
        <p14:creationId xmlns:p14="http://schemas.microsoft.com/office/powerpoint/2010/main" val="5894778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title"/>
          </p:nvPr>
        </p:nvSpPr>
        <p:spPr>
          <a:xfrm>
            <a:off x="1181140" y="906638"/>
            <a:ext cx="6781719" cy="994172"/>
          </a:xfrm>
          <a:prstGeom prst="rect">
            <a:avLst/>
          </a:prstGeom>
          <a:noFill/>
          <a:ln>
            <a:noFill/>
          </a:ln>
        </p:spPr>
        <p:txBody>
          <a:bodyPr spcFirstLastPara="1" vert="horz" wrap="square" lIns="68569" tIns="34275" rIns="68569" bIns="34275" rtlCol="0" anchor="ctr" anchorCtr="0">
            <a:normAutofit fontScale="90000"/>
          </a:bodyPr>
          <a:lstStyle/>
          <a:p>
            <a:pPr>
              <a:lnSpc>
                <a:spcPct val="90000"/>
              </a:lnSpc>
              <a:spcBef>
                <a:spcPts val="0"/>
              </a:spcBef>
              <a:buClr>
                <a:schemeClr val="dk1"/>
              </a:buClr>
              <a:buSzPts val="4400"/>
            </a:pPr>
            <a:r>
              <a:rPr lang="en-US" dirty="0"/>
              <a:t>Bluefins Water Polo </a:t>
            </a:r>
            <a:r>
              <a:rPr lang="en-US" sz="4000" dirty="0"/>
              <a:t>Achievements Mar 2024-Feb 2025</a:t>
            </a:r>
            <a:endParaRPr sz="4000" dirty="0"/>
          </a:p>
        </p:txBody>
      </p:sp>
      <p:sp>
        <p:nvSpPr>
          <p:cNvPr id="85" name="Google Shape;85;p1"/>
          <p:cNvSpPr txBox="1">
            <a:spLocks noGrp="1"/>
          </p:cNvSpPr>
          <p:nvPr>
            <p:ph type="body" idx="1"/>
          </p:nvPr>
        </p:nvSpPr>
        <p:spPr>
          <a:xfrm>
            <a:off x="467544" y="1987845"/>
            <a:ext cx="8532440" cy="4177459"/>
          </a:xfrm>
          <a:prstGeom prst="rect">
            <a:avLst/>
          </a:prstGeom>
          <a:noFill/>
          <a:ln>
            <a:noFill/>
          </a:ln>
        </p:spPr>
        <p:txBody>
          <a:bodyPr spcFirstLastPara="1" vert="horz" wrap="square" lIns="68569" tIns="34275" rIns="68569" bIns="34275" rtlCol="0" anchor="t" anchorCtr="0">
            <a:noAutofit/>
          </a:bodyPr>
          <a:lstStyle/>
          <a:p>
            <a:pPr marL="171450" indent="-91780">
              <a:lnSpc>
                <a:spcPct val="90000"/>
              </a:lnSpc>
              <a:spcBef>
                <a:spcPts val="750"/>
              </a:spcBef>
              <a:buClr>
                <a:schemeClr val="dk1"/>
              </a:buClr>
              <a:buSzPct val="100000"/>
            </a:pPr>
            <a:endParaRPr lang="en-GB" sz="1600" i="0" dirty="0">
              <a:solidFill>
                <a:srgbClr val="333333"/>
              </a:solidFill>
              <a:effectLst/>
              <a:latin typeface="Roboto" panose="02000000000000000000" pitchFamily="2" charset="0"/>
            </a:endParaRPr>
          </a:p>
          <a:p>
            <a:pPr marL="171450" indent="-91780" algn="ctr">
              <a:lnSpc>
                <a:spcPct val="90000"/>
              </a:lnSpc>
              <a:spcBef>
                <a:spcPts val="750"/>
              </a:spcBef>
              <a:buClr>
                <a:schemeClr val="dk1"/>
              </a:buClr>
              <a:buSzPct val="100000"/>
            </a:pPr>
            <a:r>
              <a:rPr lang="en-GB" sz="1800" dirty="0"/>
              <a:t>Hampshire Junior League (2007 and younger) 2023-2024 League Winners….</a:t>
            </a:r>
          </a:p>
          <a:p>
            <a:pPr marL="171450" indent="-91780" algn="ctr">
              <a:lnSpc>
                <a:spcPct val="90000"/>
              </a:lnSpc>
              <a:spcBef>
                <a:spcPts val="750"/>
              </a:spcBef>
              <a:buClr>
                <a:schemeClr val="dk1"/>
              </a:buClr>
              <a:buSzPct val="100000"/>
            </a:pPr>
            <a:r>
              <a:rPr lang="en-GB" sz="1800" dirty="0"/>
              <a:t>We are currently awaiting league details to get the 2025 League season started</a:t>
            </a:r>
          </a:p>
          <a:p>
            <a:pPr marL="171450" indent="-91780" algn="ctr">
              <a:lnSpc>
                <a:spcPct val="90000"/>
              </a:lnSpc>
              <a:spcBef>
                <a:spcPts val="750"/>
              </a:spcBef>
              <a:buClr>
                <a:schemeClr val="dk1"/>
              </a:buClr>
              <a:buSzPct val="100000"/>
            </a:pPr>
            <a:r>
              <a:rPr lang="en-GB" sz="1800" dirty="0"/>
              <a:t>Senior Men’s Hampshire League 2024 ….2nd  …so far this season we </a:t>
            </a:r>
            <a:r>
              <a:rPr lang="en-GB" sz="1800"/>
              <a:t>are currently 2nd</a:t>
            </a:r>
            <a:endParaRPr sz="1800" dirty="0"/>
          </a:p>
          <a:p>
            <a:pPr marL="0" indent="0" algn="ctr">
              <a:lnSpc>
                <a:spcPct val="90000"/>
              </a:lnSpc>
              <a:spcBef>
                <a:spcPts val="750"/>
              </a:spcBef>
              <a:buNone/>
            </a:pPr>
            <a:endParaRPr sz="1800" dirty="0"/>
          </a:p>
          <a:p>
            <a:pPr marL="171450" indent="-91780" algn="ctr">
              <a:lnSpc>
                <a:spcPct val="90000"/>
              </a:lnSpc>
              <a:spcBef>
                <a:spcPts val="750"/>
              </a:spcBef>
              <a:buSzPct val="100000"/>
            </a:pPr>
            <a:r>
              <a:rPr lang="en-US" sz="1800" dirty="0"/>
              <a:t>This year we have many of our age group players on course for South East Regionals and pushing for National team selection </a:t>
            </a:r>
          </a:p>
          <a:p>
            <a:pPr marL="171450" indent="-91780" algn="ctr">
              <a:lnSpc>
                <a:spcPct val="90000"/>
              </a:lnSpc>
              <a:spcBef>
                <a:spcPts val="750"/>
              </a:spcBef>
              <a:buSzPct val="100000"/>
            </a:pPr>
            <a:endParaRPr lang="en-US" sz="1800" dirty="0"/>
          </a:p>
          <a:p>
            <a:pPr marL="171450" indent="-91780" algn="ctr">
              <a:lnSpc>
                <a:spcPct val="90000"/>
              </a:lnSpc>
              <a:spcBef>
                <a:spcPts val="750"/>
              </a:spcBef>
              <a:buSzPct val="100000"/>
            </a:pPr>
            <a:r>
              <a:rPr lang="en-US" sz="1800" dirty="0"/>
              <a:t>National Conference 2025 Under 15s League Team Entered</a:t>
            </a:r>
          </a:p>
          <a:p>
            <a:pPr marL="171450" indent="-91780" algn="ctr">
              <a:lnSpc>
                <a:spcPct val="90000"/>
              </a:lnSpc>
              <a:spcBef>
                <a:spcPts val="750"/>
              </a:spcBef>
              <a:buSzPct val="100000"/>
            </a:pPr>
            <a:endParaRPr lang="en-US" sz="1800" dirty="0"/>
          </a:p>
          <a:p>
            <a:pPr marL="171450" indent="-91780" algn="ctr">
              <a:lnSpc>
                <a:spcPct val="90000"/>
              </a:lnSpc>
              <a:spcBef>
                <a:spcPts val="750"/>
              </a:spcBef>
              <a:buSzPct val="100000"/>
            </a:pPr>
            <a:r>
              <a:rPr lang="en-US" sz="1800" dirty="0"/>
              <a:t>Academy Players are continuing to develop with ‘friendly matches’ being organized which will enhance skills and development. </a:t>
            </a:r>
          </a:p>
        </p:txBody>
      </p:sp>
      <p:pic>
        <p:nvPicPr>
          <p:cNvPr id="2" name="Picture 4" descr="Picture 4">
            <a:extLst>
              <a:ext uri="{FF2B5EF4-FFF2-40B4-BE49-F238E27FC236}">
                <a16:creationId xmlns:a16="http://schemas.microsoft.com/office/drawing/2014/main" id="{60A267F3-B635-165F-B866-6BFAA7C48D78}"/>
              </a:ext>
            </a:extLst>
          </p:cNvPr>
          <p:cNvPicPr>
            <a:picLocks noChangeAspect="1"/>
          </p:cNvPicPr>
          <p:nvPr/>
        </p:nvPicPr>
        <p:blipFill>
          <a:blip r:embed="rId3"/>
          <a:stretch>
            <a:fillRect/>
          </a:stretch>
        </p:blipFill>
        <p:spPr>
          <a:xfrm>
            <a:off x="6934038" y="6623"/>
            <a:ext cx="2209963" cy="1800030"/>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2"/>
          <p:cNvSpPr txBox="1">
            <a:spLocks noGrp="1"/>
          </p:cNvSpPr>
          <p:nvPr>
            <p:ph type="ctrTitle"/>
          </p:nvPr>
        </p:nvSpPr>
        <p:spPr>
          <a:xfrm>
            <a:off x="1537699" y="264629"/>
            <a:ext cx="5248275" cy="815578"/>
          </a:xfrm>
          <a:prstGeom prst="rect">
            <a:avLst/>
          </a:prstGeom>
          <a:noFill/>
          <a:ln>
            <a:noFill/>
          </a:ln>
        </p:spPr>
        <p:txBody>
          <a:bodyPr spcFirstLastPara="1" vert="horz" wrap="square" lIns="68569" tIns="34275" rIns="68569" bIns="34275" rtlCol="0" anchor="ctr" anchorCtr="0">
            <a:normAutofit/>
          </a:bodyPr>
          <a:lstStyle/>
          <a:p>
            <a:pPr>
              <a:lnSpc>
                <a:spcPct val="90000"/>
              </a:lnSpc>
              <a:spcBef>
                <a:spcPts val="0"/>
              </a:spcBef>
              <a:buClr>
                <a:schemeClr val="dk1"/>
              </a:buClr>
              <a:buSzPts val="4400"/>
            </a:pPr>
            <a:r>
              <a:rPr lang="en-US" sz="3300" dirty="0"/>
              <a:t>Junior Individual Honours</a:t>
            </a:r>
            <a:endParaRPr sz="3300" dirty="0"/>
          </a:p>
        </p:txBody>
      </p:sp>
      <p:sp>
        <p:nvSpPr>
          <p:cNvPr id="92" name="Google Shape;92;p2"/>
          <p:cNvSpPr txBox="1">
            <a:spLocks noGrp="1"/>
          </p:cNvSpPr>
          <p:nvPr>
            <p:ph type="subTitle" idx="1"/>
          </p:nvPr>
        </p:nvSpPr>
        <p:spPr>
          <a:xfrm>
            <a:off x="899592" y="1812174"/>
            <a:ext cx="1733850" cy="555975"/>
          </a:xfrm>
          <a:prstGeom prst="rect">
            <a:avLst/>
          </a:prstGeom>
          <a:noFill/>
          <a:ln>
            <a:noFill/>
          </a:ln>
        </p:spPr>
        <p:txBody>
          <a:bodyPr spcFirstLastPara="1" vert="horz" wrap="square" lIns="68569" tIns="34275" rIns="68569" bIns="34275" rtlCol="0" anchor="t" anchorCtr="0">
            <a:noAutofit/>
          </a:bodyPr>
          <a:lstStyle/>
          <a:p>
            <a:pPr>
              <a:lnSpc>
                <a:spcPct val="90000"/>
              </a:lnSpc>
              <a:spcBef>
                <a:spcPts val="0"/>
              </a:spcBef>
              <a:buClr>
                <a:schemeClr val="dk1"/>
              </a:buClr>
              <a:buSzPct val="100000"/>
            </a:pPr>
            <a:r>
              <a:rPr lang="en-GB" sz="2400" b="1" dirty="0">
                <a:solidFill>
                  <a:srgbClr val="0000FF"/>
                </a:solidFill>
              </a:rPr>
              <a:t>GB-U18 Squad</a:t>
            </a:r>
            <a:endParaRPr sz="2400" b="1" dirty="0">
              <a:solidFill>
                <a:srgbClr val="0000FF"/>
              </a:solidFill>
            </a:endParaRPr>
          </a:p>
        </p:txBody>
      </p:sp>
      <p:sp>
        <p:nvSpPr>
          <p:cNvPr id="93" name="Google Shape;93;p2"/>
          <p:cNvSpPr txBox="1"/>
          <p:nvPr/>
        </p:nvSpPr>
        <p:spPr>
          <a:xfrm>
            <a:off x="5406881" y="2667870"/>
            <a:ext cx="2195493" cy="2492960"/>
          </a:xfrm>
          <a:prstGeom prst="rect">
            <a:avLst/>
          </a:prstGeom>
          <a:noFill/>
          <a:ln>
            <a:noFill/>
          </a:ln>
        </p:spPr>
        <p:txBody>
          <a:bodyPr spcFirstLastPara="1" wrap="square" lIns="68569" tIns="34275" rIns="68569" bIns="34275" anchor="t" anchorCtr="0">
            <a:spAutoFit/>
          </a:bodyPr>
          <a:lstStyle/>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Aston Bennett</a:t>
            </a:r>
            <a:endParaRPr sz="1800" dirty="0"/>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Matthew Collier</a:t>
            </a:r>
            <a:endParaRPr sz="1800" dirty="0">
              <a:solidFill>
                <a:schemeClr val="dk1"/>
              </a:solidFill>
            </a:endParaRPr>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Ryan Cutting</a:t>
            </a:r>
            <a:endParaRPr sz="1800" dirty="0">
              <a:solidFill>
                <a:schemeClr val="dk1"/>
              </a:solidFill>
            </a:endParaRPr>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Piaras Donnelly</a:t>
            </a:r>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Sullivan Cook</a:t>
            </a:r>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Ethan Lawrence</a:t>
            </a:r>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Otto Taucher</a:t>
            </a:r>
          </a:p>
          <a:p>
            <a:pPr marL="342900" indent="-238125">
              <a:spcBef>
                <a:spcPts val="0"/>
              </a:spcBef>
              <a:spcAft>
                <a:spcPts val="0"/>
              </a:spcAft>
              <a:buClr>
                <a:schemeClr val="dk1"/>
              </a:buClr>
              <a:buSzPts val="1400"/>
              <a:buFont typeface="Calibri"/>
              <a:buChar char="●"/>
            </a:pPr>
            <a:r>
              <a:rPr lang="en-US" sz="1800" dirty="0">
                <a:solidFill>
                  <a:schemeClr val="dk1"/>
                </a:solidFill>
                <a:latin typeface="Calibri"/>
                <a:ea typeface="Calibri"/>
                <a:cs typeface="Calibri"/>
                <a:sym typeface="Calibri"/>
              </a:rPr>
              <a:t>James Pitt</a:t>
            </a:r>
            <a:endParaRPr sz="1800" dirty="0">
              <a:solidFill>
                <a:schemeClr val="dk1"/>
              </a:solidFill>
              <a:latin typeface="Calibri"/>
              <a:ea typeface="Calibri"/>
              <a:cs typeface="Calibri"/>
              <a:sym typeface="Calibri"/>
            </a:endParaRPr>
          </a:p>
          <a:p>
            <a:pPr>
              <a:spcBef>
                <a:spcPts val="0"/>
              </a:spcBef>
              <a:spcAft>
                <a:spcPts val="0"/>
              </a:spcAft>
            </a:pPr>
            <a:endParaRPr sz="1350" dirty="0">
              <a:solidFill>
                <a:schemeClr val="dk1"/>
              </a:solidFill>
              <a:latin typeface="Calibri"/>
              <a:ea typeface="Calibri"/>
              <a:cs typeface="Calibri"/>
              <a:sym typeface="Calibri"/>
            </a:endParaRPr>
          </a:p>
        </p:txBody>
      </p:sp>
      <p:sp>
        <p:nvSpPr>
          <p:cNvPr id="96" name="Google Shape;96;p2"/>
          <p:cNvSpPr txBox="1"/>
          <p:nvPr/>
        </p:nvSpPr>
        <p:spPr>
          <a:xfrm>
            <a:off x="2451281" y="5216981"/>
            <a:ext cx="2955600" cy="276969"/>
          </a:xfrm>
          <a:prstGeom prst="rect">
            <a:avLst/>
          </a:prstGeom>
          <a:noFill/>
          <a:ln>
            <a:noFill/>
          </a:ln>
        </p:spPr>
        <p:txBody>
          <a:bodyPr spcFirstLastPara="1" wrap="square" lIns="68569" tIns="34275" rIns="68569" bIns="34275" anchor="t" anchorCtr="0">
            <a:spAutoFit/>
          </a:bodyPr>
          <a:lstStyle/>
          <a:p>
            <a:pPr>
              <a:spcBef>
                <a:spcPts val="0"/>
              </a:spcBef>
              <a:spcAft>
                <a:spcPts val="0"/>
              </a:spcAft>
            </a:pPr>
            <a:endParaRPr sz="1350" dirty="0">
              <a:solidFill>
                <a:schemeClr val="dk1"/>
              </a:solidFill>
              <a:latin typeface="Calibri"/>
              <a:ea typeface="Calibri"/>
              <a:cs typeface="Calibri"/>
              <a:sym typeface="Calibri"/>
            </a:endParaRPr>
          </a:p>
        </p:txBody>
      </p:sp>
      <p:sp>
        <p:nvSpPr>
          <p:cNvPr id="97" name="Google Shape;97;p2"/>
          <p:cNvSpPr txBox="1"/>
          <p:nvPr/>
        </p:nvSpPr>
        <p:spPr>
          <a:xfrm>
            <a:off x="5617538" y="4253794"/>
            <a:ext cx="2250000" cy="415476"/>
          </a:xfrm>
          <a:prstGeom prst="rect">
            <a:avLst/>
          </a:prstGeom>
          <a:noFill/>
          <a:ln>
            <a:noFill/>
          </a:ln>
        </p:spPr>
        <p:txBody>
          <a:bodyPr spcFirstLastPara="1" wrap="square" lIns="68569" tIns="68569" rIns="68569" bIns="68569" anchor="t" anchorCtr="0">
            <a:spAutoFit/>
          </a:bodyPr>
          <a:lstStyle/>
          <a:p>
            <a:pPr marL="342900">
              <a:spcBef>
                <a:spcPts val="0"/>
              </a:spcBef>
              <a:spcAft>
                <a:spcPts val="0"/>
              </a:spcAft>
            </a:pPr>
            <a:endParaRPr sz="1800" dirty="0"/>
          </a:p>
        </p:txBody>
      </p:sp>
      <p:pic>
        <p:nvPicPr>
          <p:cNvPr id="2" name="Picture 1">
            <a:extLst>
              <a:ext uri="{FF2B5EF4-FFF2-40B4-BE49-F238E27FC236}">
                <a16:creationId xmlns:a16="http://schemas.microsoft.com/office/drawing/2014/main" id="{05E85B12-9373-F650-667B-945C815BF387}"/>
              </a:ext>
            </a:extLst>
          </p:cNvPr>
          <p:cNvPicPr>
            <a:picLocks noChangeAspect="1"/>
          </p:cNvPicPr>
          <p:nvPr/>
        </p:nvPicPr>
        <p:blipFill>
          <a:blip r:embed="rId3"/>
          <a:stretch>
            <a:fillRect/>
          </a:stretch>
        </p:blipFill>
        <p:spPr>
          <a:xfrm>
            <a:off x="6934038" y="34970"/>
            <a:ext cx="2209962" cy="1800029"/>
          </a:xfrm>
          <a:prstGeom prst="rect">
            <a:avLst/>
          </a:prstGeom>
        </p:spPr>
      </p:pic>
      <p:sp>
        <p:nvSpPr>
          <p:cNvPr id="4" name="TextBox 3">
            <a:extLst>
              <a:ext uri="{FF2B5EF4-FFF2-40B4-BE49-F238E27FC236}">
                <a16:creationId xmlns:a16="http://schemas.microsoft.com/office/drawing/2014/main" id="{5987E7CE-B15D-CC1A-5AAC-AD878EBC6421}"/>
              </a:ext>
            </a:extLst>
          </p:cNvPr>
          <p:cNvSpPr txBox="1"/>
          <p:nvPr/>
        </p:nvSpPr>
        <p:spPr>
          <a:xfrm>
            <a:off x="4716015" y="1622633"/>
            <a:ext cx="3384377" cy="757130"/>
          </a:xfrm>
          <a:prstGeom prst="rect">
            <a:avLst/>
          </a:prstGeom>
          <a:noFill/>
        </p:spPr>
        <p:txBody>
          <a:bodyPr wrap="square">
            <a:spAutoFit/>
          </a:bodyPr>
          <a:lstStyle/>
          <a:p>
            <a:pPr algn="ctr">
              <a:lnSpc>
                <a:spcPct val="90000"/>
              </a:lnSpc>
              <a:spcBef>
                <a:spcPts val="0"/>
              </a:spcBef>
              <a:buClr>
                <a:schemeClr val="dk1"/>
              </a:buClr>
              <a:buSzPct val="100000"/>
            </a:pPr>
            <a:r>
              <a:rPr lang="en-US" sz="2400" b="1" dirty="0">
                <a:solidFill>
                  <a:srgbClr val="FF0000"/>
                </a:solidFill>
              </a:rPr>
              <a:t>2024 National Talent Academy</a:t>
            </a:r>
            <a:r>
              <a:rPr lang="en-US" sz="2400" b="1" dirty="0">
                <a:solidFill>
                  <a:srgbClr val="0000FF"/>
                </a:solidFill>
              </a:rPr>
              <a:t> </a:t>
            </a:r>
          </a:p>
        </p:txBody>
      </p:sp>
      <p:sp>
        <p:nvSpPr>
          <p:cNvPr id="5" name="TextBox 4">
            <a:extLst>
              <a:ext uri="{FF2B5EF4-FFF2-40B4-BE49-F238E27FC236}">
                <a16:creationId xmlns:a16="http://schemas.microsoft.com/office/drawing/2014/main" id="{7F8EC5EA-D8E5-51AA-2A1E-19BB03021832}"/>
              </a:ext>
            </a:extLst>
          </p:cNvPr>
          <p:cNvSpPr txBox="1"/>
          <p:nvPr/>
        </p:nvSpPr>
        <p:spPr>
          <a:xfrm>
            <a:off x="899592" y="2967335"/>
            <a:ext cx="1986441" cy="461665"/>
          </a:xfrm>
          <a:prstGeom prst="rect">
            <a:avLst/>
          </a:prstGeom>
          <a:noFill/>
        </p:spPr>
        <p:txBody>
          <a:bodyPr wrap="none" rtlCol="0">
            <a:spAutoFit/>
          </a:bodyPr>
          <a:lstStyle/>
          <a:p>
            <a:r>
              <a:rPr lang="en-GB" dirty="0"/>
              <a:t>Oliver Phillips</a:t>
            </a:r>
          </a:p>
        </p:txBody>
      </p:sp>
    </p:spTree>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00;p2">
            <a:extLst>
              <a:ext uri="{FF2B5EF4-FFF2-40B4-BE49-F238E27FC236}">
                <a16:creationId xmlns:a16="http://schemas.microsoft.com/office/drawing/2014/main" id="{002A03E1-8BD8-4331-5ECA-82842C441B85}"/>
              </a:ext>
            </a:extLst>
          </p:cNvPr>
          <p:cNvSpPr txBox="1"/>
          <p:nvPr/>
        </p:nvSpPr>
        <p:spPr>
          <a:xfrm>
            <a:off x="1835696" y="1484784"/>
            <a:ext cx="5544616" cy="517034"/>
          </a:xfrm>
          <a:prstGeom prst="rect">
            <a:avLst/>
          </a:prstGeom>
          <a:noFill/>
          <a:ln>
            <a:noFill/>
          </a:ln>
        </p:spPr>
        <p:txBody>
          <a:bodyPr spcFirstLastPara="1" wrap="square" lIns="91425" tIns="91425" rIns="91425" bIns="91425" anchor="t" anchorCtr="0">
            <a:spAutoFit/>
          </a:bodyPr>
          <a:lstStyle/>
          <a:p>
            <a:pPr marL="0" lvl="0" indent="0" algn="ctr" rtl="0">
              <a:lnSpc>
                <a:spcPct val="90000"/>
              </a:lnSpc>
              <a:spcBef>
                <a:spcPts val="0"/>
              </a:spcBef>
              <a:spcAft>
                <a:spcPts val="0"/>
              </a:spcAft>
              <a:buNone/>
            </a:pPr>
            <a:r>
              <a:rPr lang="en-US" sz="2400" b="1" dirty="0">
                <a:solidFill>
                  <a:srgbClr val="0000FF"/>
                </a:solidFill>
                <a:latin typeface="Calibri"/>
                <a:ea typeface="Calibri"/>
                <a:cs typeface="Calibri"/>
                <a:sym typeface="Calibri"/>
              </a:rPr>
              <a:t>2024 South East Region Representation</a:t>
            </a:r>
          </a:p>
        </p:txBody>
      </p:sp>
      <p:pic>
        <p:nvPicPr>
          <p:cNvPr id="9" name="Picture 8">
            <a:extLst>
              <a:ext uri="{FF2B5EF4-FFF2-40B4-BE49-F238E27FC236}">
                <a16:creationId xmlns:a16="http://schemas.microsoft.com/office/drawing/2014/main" id="{F79E32D9-9DEB-8969-092E-8C8638262DF4}"/>
              </a:ext>
            </a:extLst>
          </p:cNvPr>
          <p:cNvPicPr>
            <a:picLocks noChangeAspect="1"/>
          </p:cNvPicPr>
          <p:nvPr/>
        </p:nvPicPr>
        <p:blipFill>
          <a:blip r:embed="rId3"/>
          <a:stretch>
            <a:fillRect/>
          </a:stretch>
        </p:blipFill>
        <p:spPr>
          <a:xfrm>
            <a:off x="6934038" y="34970"/>
            <a:ext cx="2209962" cy="1800029"/>
          </a:xfrm>
          <a:prstGeom prst="rect">
            <a:avLst/>
          </a:prstGeom>
        </p:spPr>
      </p:pic>
      <p:sp>
        <p:nvSpPr>
          <p:cNvPr id="2" name="TextBox 1">
            <a:extLst>
              <a:ext uri="{FF2B5EF4-FFF2-40B4-BE49-F238E27FC236}">
                <a16:creationId xmlns:a16="http://schemas.microsoft.com/office/drawing/2014/main" id="{8FC8F6DC-99B9-06EC-BADB-165E908DB42C}"/>
              </a:ext>
            </a:extLst>
          </p:cNvPr>
          <p:cNvSpPr txBox="1"/>
          <p:nvPr/>
        </p:nvSpPr>
        <p:spPr>
          <a:xfrm>
            <a:off x="611560" y="2001818"/>
            <a:ext cx="8220112" cy="4770537"/>
          </a:xfrm>
          <a:prstGeom prst="rect">
            <a:avLst/>
          </a:prstGeom>
          <a:noFill/>
        </p:spPr>
        <p:txBody>
          <a:bodyPr wrap="square" rtlCol="0">
            <a:spAutoFit/>
          </a:bodyPr>
          <a:lstStyle/>
          <a:p>
            <a:pPr algn="ctr"/>
            <a:r>
              <a:rPr lang="en-GB" sz="1600" b="1" dirty="0"/>
              <a:t>Girls UNDER 18 (2007 &amp; YOUNGER) INTER REGION CHAMPIONSHIPS 28</a:t>
            </a:r>
            <a:r>
              <a:rPr lang="en-GB" sz="1600" b="1" baseline="30000" dirty="0"/>
              <a:t>th</a:t>
            </a:r>
            <a:r>
              <a:rPr lang="en-GB" sz="1600" b="1" dirty="0"/>
              <a:t> Sept 24 &amp; Girls UNDER 16 (2009 &amp; YOUNGER) INTER REGION CHAMPIONSHIPS 29</a:t>
            </a:r>
            <a:r>
              <a:rPr lang="en-GB" sz="1600" b="1" baseline="30000" dirty="0"/>
              <a:t>th</a:t>
            </a:r>
            <a:r>
              <a:rPr lang="en-GB" sz="1600" b="1" dirty="0"/>
              <a:t> June 24</a:t>
            </a:r>
          </a:p>
          <a:p>
            <a:pPr algn="ctr"/>
            <a:r>
              <a:rPr lang="en-GB" sz="1600" b="1" dirty="0"/>
              <a:t> </a:t>
            </a:r>
            <a:r>
              <a:rPr lang="en-GB" sz="1600" dirty="0"/>
              <a:t>Calista Almeida</a:t>
            </a:r>
          </a:p>
          <a:p>
            <a:pPr algn="ctr"/>
            <a:endParaRPr lang="en-GB" sz="1600" dirty="0"/>
          </a:p>
          <a:p>
            <a:pPr marL="0" lvl="0" indent="0" algn="ctr" rtl="0">
              <a:spcBef>
                <a:spcPts val="0"/>
              </a:spcBef>
              <a:spcAft>
                <a:spcPts val="0"/>
              </a:spcAft>
              <a:buNone/>
            </a:pPr>
            <a:r>
              <a:rPr lang="en-GB" sz="1600" b="1" dirty="0"/>
              <a:t>Boys UNDER 18 (2007 &amp; YOUNGER) INTER REGION CHAMPIONSHIPS 12</a:t>
            </a:r>
            <a:r>
              <a:rPr lang="en-GB" sz="1600" b="1" baseline="30000" dirty="0"/>
              <a:t>th</a:t>
            </a:r>
            <a:r>
              <a:rPr lang="en-GB" sz="1600" b="1" dirty="0"/>
              <a:t> Oct 24 </a:t>
            </a:r>
          </a:p>
          <a:p>
            <a:pPr marL="0" lvl="0" indent="0" algn="ctr" rtl="0">
              <a:spcBef>
                <a:spcPts val="0"/>
              </a:spcBef>
              <a:spcAft>
                <a:spcPts val="0"/>
              </a:spcAft>
              <a:buNone/>
            </a:pPr>
            <a:r>
              <a:rPr lang="en-GB" sz="1600" dirty="0">
                <a:sym typeface="Calibri"/>
              </a:rPr>
              <a:t>Oliver Phillips</a:t>
            </a:r>
          </a:p>
          <a:p>
            <a:pPr marL="0" lvl="0" indent="0" algn="ctr" rtl="0">
              <a:spcBef>
                <a:spcPts val="0"/>
              </a:spcBef>
              <a:spcAft>
                <a:spcPts val="0"/>
              </a:spcAft>
              <a:buNone/>
            </a:pPr>
            <a:r>
              <a:rPr lang="en-GB" sz="1600" dirty="0">
                <a:sym typeface="Calibri"/>
              </a:rPr>
              <a:t>Aston Bennett</a:t>
            </a:r>
          </a:p>
          <a:p>
            <a:pPr algn="ctr"/>
            <a:endParaRPr lang="en-GB" sz="1600" dirty="0"/>
          </a:p>
          <a:p>
            <a:pPr algn="ctr"/>
            <a:r>
              <a:rPr lang="en-GB" sz="1600" b="1" dirty="0"/>
              <a:t>Boys UNDER 16 (2009 &amp; YOUNGER) INTER REGION CHAMPIONSHIPS 29</a:t>
            </a:r>
            <a:r>
              <a:rPr lang="en-GB" sz="1600" b="1" baseline="30000" dirty="0"/>
              <a:t>th</a:t>
            </a:r>
            <a:r>
              <a:rPr lang="en-GB" sz="1600" b="1" dirty="0"/>
              <a:t> June 24</a:t>
            </a:r>
          </a:p>
          <a:p>
            <a:pPr algn="ctr"/>
            <a:r>
              <a:rPr lang="en-GB" sz="1600" dirty="0"/>
              <a:t>Aston Bennett</a:t>
            </a:r>
          </a:p>
          <a:p>
            <a:pPr algn="ctr"/>
            <a:r>
              <a:rPr lang="en-GB" sz="1600" dirty="0"/>
              <a:t>Piaras Donnelly</a:t>
            </a:r>
          </a:p>
          <a:p>
            <a:pPr algn="ctr"/>
            <a:r>
              <a:rPr lang="en-GB" sz="1600" dirty="0"/>
              <a:t>Matthew Collier</a:t>
            </a:r>
          </a:p>
          <a:p>
            <a:pPr algn="ctr"/>
            <a:r>
              <a:rPr lang="en-GB" sz="1600" dirty="0"/>
              <a:t>Ryan Cutting</a:t>
            </a:r>
          </a:p>
          <a:p>
            <a:pPr algn="ctr"/>
            <a:endParaRPr lang="en-GB" sz="1600" dirty="0"/>
          </a:p>
          <a:p>
            <a:pPr algn="ctr"/>
            <a:r>
              <a:rPr lang="en-GB" sz="1600" b="1" dirty="0"/>
              <a:t>Boys UNDER 14 (2011 &amp; YOUNGER) INTER REGION CHAMPIONSHIPS 30</a:t>
            </a:r>
            <a:r>
              <a:rPr lang="en-GB" sz="1600" b="1" baseline="30000" dirty="0"/>
              <a:t>th</a:t>
            </a:r>
            <a:r>
              <a:rPr lang="en-GB" sz="1600" b="1" dirty="0"/>
              <a:t> Nov 24</a:t>
            </a:r>
            <a:endParaRPr lang="en-GB" sz="1600" dirty="0"/>
          </a:p>
          <a:p>
            <a:pPr algn="ctr"/>
            <a:r>
              <a:rPr lang="en-GB" sz="1600" dirty="0"/>
              <a:t>Ethan Lawrence</a:t>
            </a:r>
          </a:p>
          <a:p>
            <a:pPr algn="ctr"/>
            <a:r>
              <a:rPr lang="en-GB" sz="1600" dirty="0"/>
              <a:t>James Pitt</a:t>
            </a:r>
          </a:p>
          <a:p>
            <a:pPr algn="ctr"/>
            <a:r>
              <a:rPr lang="en-GB" sz="1600" dirty="0"/>
              <a:t>Henry Rouse</a:t>
            </a:r>
          </a:p>
          <a:p>
            <a:pPr algn="ctr"/>
            <a:endParaRPr lang="en-GB" sz="1600" dirty="0"/>
          </a:p>
        </p:txBody>
      </p:sp>
    </p:spTree>
    <p:extLst>
      <p:ext uri="{BB962C8B-B14F-4D97-AF65-F5344CB8AC3E}">
        <p14:creationId xmlns:p14="http://schemas.microsoft.com/office/powerpoint/2010/main" val="889985599"/>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21609d56106_0_29"/>
          <p:cNvSpPr txBox="1">
            <a:spLocks noGrp="1"/>
          </p:cNvSpPr>
          <p:nvPr>
            <p:ph type="title"/>
          </p:nvPr>
        </p:nvSpPr>
        <p:spPr>
          <a:xfrm>
            <a:off x="628650" y="1131094"/>
            <a:ext cx="7886700" cy="994275"/>
          </a:xfrm>
          <a:prstGeom prst="rect">
            <a:avLst/>
          </a:prstGeom>
        </p:spPr>
        <p:txBody>
          <a:bodyPr spcFirstLastPara="1" vert="horz" wrap="square" lIns="68569" tIns="34275" rIns="68569" bIns="34275" rtlCol="0" anchor="ctr" anchorCtr="0">
            <a:normAutofit/>
          </a:bodyPr>
          <a:lstStyle/>
          <a:p>
            <a:pPr>
              <a:spcBef>
                <a:spcPts val="0"/>
              </a:spcBef>
            </a:pPr>
            <a:r>
              <a:rPr lang="en-US" dirty="0"/>
              <a:t>Water Polo Volunteers</a:t>
            </a:r>
            <a:endParaRPr dirty="0"/>
          </a:p>
        </p:txBody>
      </p:sp>
      <p:sp>
        <p:nvSpPr>
          <p:cNvPr id="109" name="Google Shape;109;g21609d56106_0_29"/>
          <p:cNvSpPr txBox="1">
            <a:spLocks noGrp="1"/>
          </p:cNvSpPr>
          <p:nvPr>
            <p:ph type="body" idx="1"/>
          </p:nvPr>
        </p:nvSpPr>
        <p:spPr>
          <a:xfrm>
            <a:off x="628650" y="2226468"/>
            <a:ext cx="8119814" cy="4010843"/>
          </a:xfrm>
          <a:prstGeom prst="rect">
            <a:avLst/>
          </a:prstGeom>
        </p:spPr>
        <p:txBody>
          <a:bodyPr spcFirstLastPara="1" vert="horz" wrap="square" lIns="68569" tIns="34275" rIns="68569" bIns="34275" rtlCol="0" anchor="t" anchorCtr="0">
            <a:normAutofit/>
          </a:bodyPr>
          <a:lstStyle/>
          <a:p>
            <a:pPr marL="0" indent="0">
              <a:lnSpc>
                <a:spcPct val="90000"/>
              </a:lnSpc>
              <a:spcBef>
                <a:spcPts val="750"/>
              </a:spcBef>
              <a:buNone/>
            </a:pPr>
            <a:r>
              <a:rPr lang="en-US" sz="1800" b="1" dirty="0"/>
              <a:t>Coaching Update:</a:t>
            </a:r>
            <a:endParaRPr sz="1800" b="1" dirty="0"/>
          </a:p>
          <a:p>
            <a:pPr marL="514350" lvl="1" indent="-152400">
              <a:lnSpc>
                <a:spcPct val="90000"/>
              </a:lnSpc>
              <a:spcBef>
                <a:spcPts val="750"/>
              </a:spcBef>
              <a:buSzPts val="1400"/>
              <a:buChar char="•"/>
            </a:pPr>
            <a:r>
              <a:rPr lang="en-US" sz="1800" dirty="0"/>
              <a:t>Level 1 Coaching – </a:t>
            </a:r>
            <a:r>
              <a:rPr lang="en-GB" sz="1800" dirty="0"/>
              <a:t>Aston Bennett, Sam Collier, Roger Cook &amp; Ioannis </a:t>
            </a:r>
            <a:r>
              <a:rPr lang="en-GB" sz="1800" dirty="0" err="1"/>
              <a:t>Mantzanas</a:t>
            </a:r>
            <a:r>
              <a:rPr lang="en-GB" sz="1800" dirty="0"/>
              <a:t> are currently in the process of obtaining their Level 1 Coaching course</a:t>
            </a:r>
            <a:endParaRPr sz="1800" dirty="0"/>
          </a:p>
          <a:p>
            <a:pPr marL="0" indent="0">
              <a:spcBef>
                <a:spcPts val="750"/>
              </a:spcBef>
              <a:buNone/>
            </a:pPr>
            <a:r>
              <a:rPr lang="en-GB" sz="1800" b="1" dirty="0"/>
              <a:t>Bluefins Waterpolo Management team</a:t>
            </a:r>
            <a:r>
              <a:rPr lang="en-GB" sz="1800" dirty="0"/>
              <a:t>:</a:t>
            </a:r>
          </a:p>
          <a:p>
            <a:pPr marL="0" indent="0">
              <a:spcBef>
                <a:spcPts val="750"/>
              </a:spcBef>
              <a:buNone/>
            </a:pPr>
            <a:r>
              <a:rPr lang="en-GB" sz="1800" dirty="0"/>
              <a:t>Chair : Gerry Lay / Steven Bennett, </a:t>
            </a:r>
          </a:p>
          <a:p>
            <a:pPr marL="0" indent="0">
              <a:spcBef>
                <a:spcPts val="750"/>
              </a:spcBef>
              <a:buNone/>
            </a:pPr>
            <a:r>
              <a:rPr lang="en-GB" sz="1800" dirty="0"/>
              <a:t>WP Admin: Naomi Collier</a:t>
            </a:r>
          </a:p>
          <a:p>
            <a:pPr marL="0" indent="0">
              <a:spcBef>
                <a:spcPts val="750"/>
              </a:spcBef>
              <a:buNone/>
            </a:pPr>
            <a:r>
              <a:rPr lang="en-GB" sz="1800" dirty="0"/>
              <a:t>WP Fixtures: Matt </a:t>
            </a:r>
            <a:r>
              <a:rPr lang="en-GB" sz="1800" dirty="0" err="1"/>
              <a:t>Girle</a:t>
            </a:r>
            <a:r>
              <a:rPr lang="en-GB" sz="1800" dirty="0"/>
              <a:t> </a:t>
            </a:r>
          </a:p>
          <a:p>
            <a:pPr marL="0" indent="0">
              <a:spcBef>
                <a:spcPts val="750"/>
              </a:spcBef>
              <a:buNone/>
            </a:pPr>
            <a:r>
              <a:rPr lang="en-GB" sz="1800" dirty="0"/>
              <a:t>WP Finance: Alex Pullen</a:t>
            </a:r>
          </a:p>
          <a:p>
            <a:pPr marL="0" indent="0">
              <a:spcBef>
                <a:spcPts val="750"/>
              </a:spcBef>
              <a:buNone/>
            </a:pPr>
            <a:r>
              <a:rPr lang="en-GB" sz="1800" dirty="0"/>
              <a:t>WP Welfare: Lynda Donnelly</a:t>
            </a:r>
          </a:p>
          <a:p>
            <a:pPr marL="0" indent="0">
              <a:spcBef>
                <a:spcPts val="750"/>
              </a:spcBef>
              <a:buNone/>
            </a:pPr>
            <a:r>
              <a:rPr lang="en-GB" sz="1800" dirty="0"/>
              <a:t>Lead Coach: Youssef Awad</a:t>
            </a:r>
          </a:p>
        </p:txBody>
      </p:sp>
      <p:pic>
        <p:nvPicPr>
          <p:cNvPr id="2" name="Picture 4" descr="Picture 4">
            <a:extLst>
              <a:ext uri="{FF2B5EF4-FFF2-40B4-BE49-F238E27FC236}">
                <a16:creationId xmlns:a16="http://schemas.microsoft.com/office/drawing/2014/main" id="{B334283F-E5D8-A0B0-5812-5D94257EA0C4}"/>
              </a:ext>
            </a:extLst>
          </p:cNvPr>
          <p:cNvPicPr>
            <a:picLocks noChangeAspect="1"/>
          </p:cNvPicPr>
          <p:nvPr/>
        </p:nvPicPr>
        <p:blipFill>
          <a:blip r:embed="rId3"/>
          <a:stretch>
            <a:fillRect/>
          </a:stretch>
        </p:blipFill>
        <p:spPr>
          <a:xfrm>
            <a:off x="6934038" y="6623"/>
            <a:ext cx="2209963" cy="1800030"/>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30"/>
          <p:cNvSpPr txBox="1">
            <a:spLocks noGrp="1"/>
          </p:cNvSpPr>
          <p:nvPr>
            <p:ph type="title" idx="4294967295"/>
          </p:nvPr>
        </p:nvSpPr>
        <p:spPr>
          <a:xfrm>
            <a:off x="1066797" y="339725"/>
            <a:ext cx="6096006" cy="1012826"/>
          </a:xfrm>
          <a:prstGeom prst="rect">
            <a:avLst/>
          </a:prstGeom>
        </p:spPr>
        <p:txBody>
          <a:bodyPr/>
          <a:lstStyle>
            <a:lvl1pPr defTabSz="1300480">
              <a:defRPr sz="5500">
                <a:solidFill>
                  <a:schemeClr val="accent1"/>
                </a:solidFill>
              </a:defRPr>
            </a:lvl1pPr>
          </a:lstStyle>
          <a:p>
            <a:r>
              <a:t>Sharks</a:t>
            </a:r>
          </a:p>
        </p:txBody>
      </p:sp>
      <p:sp>
        <p:nvSpPr>
          <p:cNvPr id="102" name="Shape 31"/>
          <p:cNvSpPr txBox="1">
            <a:spLocks noGrp="1"/>
          </p:cNvSpPr>
          <p:nvPr>
            <p:ph type="body" idx="4294967295"/>
          </p:nvPr>
        </p:nvSpPr>
        <p:spPr>
          <a:xfrm>
            <a:off x="685800" y="1917700"/>
            <a:ext cx="8001001" cy="4800602"/>
          </a:xfrm>
          <a:prstGeom prst="rect">
            <a:avLst/>
          </a:prstGeom>
        </p:spPr>
        <p:txBody>
          <a:bodyPr/>
          <a:lstStyle/>
          <a:p>
            <a:pPr marL="0" indent="0" defTabSz="905221">
              <a:lnSpc>
                <a:spcPct val="80000"/>
              </a:lnSpc>
              <a:spcBef>
                <a:spcPts val="300"/>
              </a:spcBef>
              <a:buSzTx/>
              <a:buNone/>
              <a:defRPr sz="2200"/>
            </a:pPr>
            <a:r>
              <a:t>• The Disability squad is composed of swimmers from those needing some one to one attention to competition swimmers although competition has pretty much closed down since Covid, Main feeder schools are Dove House and Limington House.</a:t>
            </a:r>
            <a:endParaRPr sz="1800"/>
          </a:p>
          <a:p>
            <a:pPr marL="0" indent="0" defTabSz="905221">
              <a:lnSpc>
                <a:spcPct val="80000"/>
              </a:lnSpc>
              <a:spcBef>
                <a:spcPts val="300"/>
              </a:spcBef>
              <a:buSzTx/>
              <a:buNone/>
              <a:defRPr sz="2200"/>
            </a:pPr>
            <a:r>
              <a:t>• The Squad, has a dedicated team of  teachers and pool helpers who do a great job, we are always keen to hear from anyone who would like to get involved.</a:t>
            </a:r>
            <a:r>
              <a:rPr sz="1800"/>
              <a:t> </a:t>
            </a:r>
            <a:r>
              <a:t>• The Squad currently has 22 registered swimmers, 1 of our current coaches was previously a swimmer with the Squad. Special thanks to Mollie who is really committed to the team and does a great job, Ava also helps out on occasion.</a:t>
            </a:r>
          </a:p>
          <a:p>
            <a:pPr marL="0" indent="0" defTabSz="905221">
              <a:lnSpc>
                <a:spcPct val="80000"/>
              </a:lnSpc>
              <a:spcBef>
                <a:spcPts val="300"/>
              </a:spcBef>
              <a:buSzTx/>
              <a:buNone/>
              <a:defRPr sz="2200"/>
            </a:pPr>
            <a:r>
              <a:t>• Because our Sunday performance group was fairly small we have recently invited some of other Sunday later group to try out in the earlier session before considering them to move up to the performance squad.</a:t>
            </a:r>
          </a:p>
        </p:txBody>
      </p:sp>
      <p:pic>
        <p:nvPicPr>
          <p:cNvPr id="103" name="Picture 4" descr="Picture 4"/>
          <p:cNvPicPr>
            <a:picLocks noChangeAspect="1"/>
          </p:cNvPicPr>
          <p:nvPr/>
        </p:nvPicPr>
        <p:blipFill>
          <a:blip r:embed="rId3"/>
          <a:stretch>
            <a:fillRect/>
          </a:stretch>
        </p:blipFill>
        <p:spPr>
          <a:xfrm>
            <a:off x="6934037" y="6620"/>
            <a:ext cx="2209966" cy="1800034"/>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37"/>
          <p:cNvSpPr txBox="1">
            <a:spLocks noGrp="1"/>
          </p:cNvSpPr>
          <p:nvPr>
            <p:ph type="body" idx="4294967295"/>
          </p:nvPr>
        </p:nvSpPr>
        <p:spPr>
          <a:xfrm>
            <a:off x="657156" y="1408212"/>
            <a:ext cx="8001004" cy="4876802"/>
          </a:xfrm>
          <a:prstGeom prst="rect">
            <a:avLst/>
          </a:prstGeom>
        </p:spPr>
        <p:txBody>
          <a:bodyPr/>
          <a:lstStyle/>
          <a:p>
            <a:pPr marL="0" indent="0" defTabSz="718565">
              <a:lnSpc>
                <a:spcPct val="80000"/>
              </a:lnSpc>
              <a:spcBef>
                <a:spcPts val="200"/>
              </a:spcBef>
              <a:buSzTx/>
              <a:buNone/>
              <a:defRPr sz="1900"/>
            </a:pPr>
            <a:r>
              <a:t>Another difficult year for competitions available to our swimmers, we have been invited to a couple of masters competitions for our older swimmers which was well received. There continue to be no local galas in Southampton or Guildford. The nearest future event available is in Swansea. We have not re-registered for Special Olympics as there have been no competitions for us in the South at all and we only have 6 qualifying swimmers.</a:t>
            </a:r>
          </a:p>
          <a:p>
            <a:pPr marL="0" indent="0" defTabSz="718565">
              <a:lnSpc>
                <a:spcPct val="80000"/>
              </a:lnSpc>
              <a:spcBef>
                <a:spcPts val="200"/>
              </a:spcBef>
              <a:buSzTx/>
              <a:buNone/>
              <a:defRPr sz="1900"/>
            </a:pPr>
            <a:endParaRPr/>
          </a:p>
          <a:p>
            <a:pPr marL="0" indent="0" defTabSz="718565">
              <a:lnSpc>
                <a:spcPct val="80000"/>
              </a:lnSpc>
              <a:spcBef>
                <a:spcPts val="200"/>
              </a:spcBef>
              <a:buSzTx/>
              <a:buNone/>
              <a:defRPr sz="1900"/>
            </a:pPr>
            <a:r>
              <a:t>Recently the Sharks entered 7 teams in the Lions Swimathon which has raised a significant amount for local good causes. Still counting as not all the money has been paid in yet.</a:t>
            </a:r>
          </a:p>
          <a:p>
            <a:pPr marL="0" indent="0" defTabSz="718565">
              <a:lnSpc>
                <a:spcPct val="80000"/>
              </a:lnSpc>
              <a:spcBef>
                <a:spcPts val="200"/>
              </a:spcBef>
              <a:buSzTx/>
              <a:buNone/>
              <a:defRPr sz="1900"/>
            </a:pPr>
            <a:endParaRPr/>
          </a:p>
          <a:p>
            <a:pPr marL="0" indent="0" defTabSz="718565">
              <a:lnSpc>
                <a:spcPct val="80000"/>
              </a:lnSpc>
              <a:spcBef>
                <a:spcPts val="200"/>
              </a:spcBef>
              <a:buSzTx/>
              <a:buNone/>
              <a:defRPr sz="1900"/>
            </a:pPr>
            <a:r>
              <a:t>I would like to say a big thank you to the dedicated team of coaches who are an inspiration to all especially the swimmers. </a:t>
            </a:r>
          </a:p>
        </p:txBody>
      </p:sp>
      <p:sp>
        <p:nvSpPr>
          <p:cNvPr id="108" name="Shape 36"/>
          <p:cNvSpPr txBox="1">
            <a:spLocks noGrp="1"/>
          </p:cNvSpPr>
          <p:nvPr>
            <p:ph type="title" idx="4294967295"/>
          </p:nvPr>
        </p:nvSpPr>
        <p:spPr>
          <a:xfrm>
            <a:off x="571500" y="339725"/>
            <a:ext cx="6591301" cy="1012826"/>
          </a:xfrm>
          <a:prstGeom prst="rect">
            <a:avLst/>
          </a:prstGeom>
        </p:spPr>
        <p:txBody>
          <a:bodyPr/>
          <a:lstStyle>
            <a:lvl1pPr defTabSz="1300480">
              <a:defRPr sz="5500">
                <a:solidFill>
                  <a:schemeClr val="accent1"/>
                </a:solidFill>
              </a:defRPr>
            </a:lvl1pPr>
          </a:lstStyle>
          <a:p>
            <a:r>
              <a:t>Sharks</a:t>
            </a:r>
          </a:p>
        </p:txBody>
      </p:sp>
      <p:pic>
        <p:nvPicPr>
          <p:cNvPr id="109" name="Picture 4" descr="Picture 4"/>
          <p:cNvPicPr>
            <a:picLocks noChangeAspect="1"/>
          </p:cNvPicPr>
          <p:nvPr/>
        </p:nvPicPr>
        <p:blipFill>
          <a:blip r:embed="rId3"/>
          <a:stretch>
            <a:fillRect/>
          </a:stretch>
        </p:blipFill>
        <p:spPr>
          <a:xfrm>
            <a:off x="6934037" y="6620"/>
            <a:ext cx="2209966" cy="1800034"/>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a14="http://schemas.microsoft.com/office/drawing/2010/main" xmlns:m="http://schemas.openxmlformats.org/officeDocument/2006/math"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37"/>
          <p:cNvSpPr txBox="1">
            <a:spLocks noGrp="1"/>
          </p:cNvSpPr>
          <p:nvPr>
            <p:ph type="body" idx="4294967295"/>
          </p:nvPr>
        </p:nvSpPr>
        <p:spPr>
          <a:xfrm>
            <a:off x="365056" y="1611412"/>
            <a:ext cx="8001004" cy="4876802"/>
          </a:xfrm>
          <a:prstGeom prst="rect">
            <a:avLst/>
          </a:prstGeom>
        </p:spPr>
        <p:txBody>
          <a:bodyPr/>
          <a:lstStyle/>
          <a:p>
            <a:pPr marL="0" indent="0" defTabSz="718565">
              <a:lnSpc>
                <a:spcPct val="80000"/>
              </a:lnSpc>
              <a:spcBef>
                <a:spcPts val="200"/>
              </a:spcBef>
              <a:buSzTx/>
              <a:buNone/>
              <a:defRPr sz="1900"/>
            </a:pPr>
            <a:r>
              <a:t>As the gala position is poor the club has arranged two time trials for the Sharks which the swimmers rally appreciate, thanks to all the officials and the keepers on the day and Fleur for arranging, we will try for another one later in the spring.</a:t>
            </a:r>
          </a:p>
          <a:p>
            <a:pPr marL="0" indent="0" defTabSz="718565">
              <a:lnSpc>
                <a:spcPct val="80000"/>
              </a:lnSpc>
              <a:spcBef>
                <a:spcPts val="200"/>
              </a:spcBef>
              <a:buSzTx/>
              <a:buNone/>
              <a:defRPr sz="1900"/>
            </a:pPr>
            <a:endParaRPr/>
          </a:p>
          <a:p>
            <a:pPr marL="0" indent="0" defTabSz="718565">
              <a:lnSpc>
                <a:spcPct val="80000"/>
              </a:lnSpc>
              <a:spcBef>
                <a:spcPts val="200"/>
              </a:spcBef>
              <a:buSzTx/>
              <a:buNone/>
              <a:defRPr sz="1900"/>
            </a:pPr>
            <a:r>
              <a:t>We have recently been asked to move session again going to the Sports Centre from 8 to 9 instead of the Aquadrome.</a:t>
            </a:r>
          </a:p>
          <a:p>
            <a:pPr marL="0" indent="0" defTabSz="718565">
              <a:lnSpc>
                <a:spcPct val="80000"/>
              </a:lnSpc>
              <a:spcBef>
                <a:spcPts val="200"/>
              </a:spcBef>
              <a:buSzTx/>
              <a:buNone/>
              <a:defRPr sz="1900"/>
            </a:pPr>
            <a:r>
              <a:t>I have not yet heard from all the parents but know of three who will not be able to make the switch for various reasons, main parental comments are not favourable however siting the fact that most of our swimmers have learning difficulties and do not like change at all. We do have the coaches that can cover he session.</a:t>
            </a:r>
          </a:p>
          <a:p>
            <a:pPr marL="0" indent="0" defTabSz="718565">
              <a:lnSpc>
                <a:spcPct val="80000"/>
              </a:lnSpc>
              <a:spcBef>
                <a:spcPts val="200"/>
              </a:spcBef>
              <a:buSzTx/>
              <a:buNone/>
              <a:defRPr sz="1900"/>
            </a:pPr>
            <a:endParaRPr/>
          </a:p>
          <a:p>
            <a:pPr marL="0" indent="0" defTabSz="718565">
              <a:lnSpc>
                <a:spcPct val="80000"/>
              </a:lnSpc>
              <a:spcBef>
                <a:spcPts val="200"/>
              </a:spcBef>
              <a:buSzTx/>
              <a:buNone/>
              <a:defRPr sz="1900"/>
            </a:pPr>
            <a:r>
              <a:t>The squad really needs another level 2 coach however and Juliet is willing to do the course but it is too expensive for her to cover, she has been coaching as a volunteer however for some 9 years and I would recommend that the club gives support for that.</a:t>
            </a:r>
          </a:p>
          <a:p>
            <a:pPr marL="0" indent="0" defTabSz="718565">
              <a:lnSpc>
                <a:spcPct val="80000"/>
              </a:lnSpc>
              <a:spcBef>
                <a:spcPts val="200"/>
              </a:spcBef>
              <a:buSzTx/>
              <a:buNone/>
              <a:defRPr sz="1900"/>
            </a:pPr>
            <a:endParaRPr/>
          </a:p>
          <a:p>
            <a:pPr marL="0" indent="0" defTabSz="718565">
              <a:lnSpc>
                <a:spcPct val="80000"/>
              </a:lnSpc>
              <a:spcBef>
                <a:spcPts val="200"/>
              </a:spcBef>
              <a:buSzTx/>
              <a:buNone/>
              <a:defRPr sz="1900"/>
            </a:pPr>
            <a:r>
              <a:t>All parents are really supportive and most attend their child/adults sessions.</a:t>
            </a:r>
          </a:p>
        </p:txBody>
      </p:sp>
      <p:sp>
        <p:nvSpPr>
          <p:cNvPr id="114" name="Shape 36"/>
          <p:cNvSpPr txBox="1">
            <a:spLocks noGrp="1"/>
          </p:cNvSpPr>
          <p:nvPr>
            <p:ph type="title" idx="4294967295"/>
          </p:nvPr>
        </p:nvSpPr>
        <p:spPr>
          <a:xfrm>
            <a:off x="571500" y="339725"/>
            <a:ext cx="6591301" cy="1012826"/>
          </a:xfrm>
          <a:prstGeom prst="rect">
            <a:avLst/>
          </a:prstGeom>
        </p:spPr>
        <p:txBody>
          <a:bodyPr/>
          <a:lstStyle>
            <a:lvl1pPr defTabSz="1300480">
              <a:defRPr sz="5500">
                <a:solidFill>
                  <a:schemeClr val="accent1"/>
                </a:solidFill>
              </a:defRPr>
            </a:lvl1pPr>
          </a:lstStyle>
          <a:p>
            <a:r>
              <a:t>Sharks</a:t>
            </a:r>
          </a:p>
        </p:txBody>
      </p:sp>
      <p:pic>
        <p:nvPicPr>
          <p:cNvPr id="115" name="Picture 4" descr="Picture 4"/>
          <p:cNvPicPr>
            <a:picLocks noChangeAspect="1"/>
          </p:cNvPicPr>
          <p:nvPr/>
        </p:nvPicPr>
        <p:blipFill>
          <a:blip r:embed="rId3"/>
          <a:stretch>
            <a:fillRect/>
          </a:stretch>
        </p:blipFill>
        <p:spPr>
          <a:xfrm>
            <a:off x="6934037" y="6620"/>
            <a:ext cx="2209966" cy="1800034"/>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7399-9D5F-4E68-8343-B8C8F5DDFD59}"/>
              </a:ext>
            </a:extLst>
          </p:cNvPr>
          <p:cNvSpPr>
            <a:spLocks noGrp="1"/>
          </p:cNvSpPr>
          <p:nvPr>
            <p:ph type="title"/>
          </p:nvPr>
        </p:nvSpPr>
        <p:spPr/>
        <p:txBody>
          <a:bodyPr/>
          <a:lstStyle/>
          <a:p>
            <a:pPr algn="l"/>
            <a:r>
              <a:rPr lang="en-GB" dirty="0">
                <a:solidFill>
                  <a:srgbClr val="0070C0"/>
                </a:solidFill>
              </a:rPr>
              <a:t>Minutes of 2024 AGM</a:t>
            </a:r>
          </a:p>
        </p:txBody>
      </p:sp>
      <p:sp>
        <p:nvSpPr>
          <p:cNvPr id="5" name="TextBox 4">
            <a:extLst>
              <a:ext uri="{FF2B5EF4-FFF2-40B4-BE49-F238E27FC236}">
                <a16:creationId xmlns:a16="http://schemas.microsoft.com/office/drawing/2014/main" id="{7623EA0F-67F4-4F63-8022-5C01B0D024E9}"/>
              </a:ext>
            </a:extLst>
          </p:cNvPr>
          <p:cNvSpPr txBox="1"/>
          <p:nvPr/>
        </p:nvSpPr>
        <p:spPr>
          <a:xfrm>
            <a:off x="533400" y="1556792"/>
            <a:ext cx="7783016" cy="892552"/>
          </a:xfrm>
          <a:prstGeom prst="rect">
            <a:avLst/>
          </a:prstGeom>
          <a:noFill/>
        </p:spPr>
        <p:txBody>
          <a:bodyPr wrap="square" rtlCol="0">
            <a:spAutoFit/>
          </a:bodyPr>
          <a:lstStyle/>
          <a:p>
            <a:r>
              <a:rPr lang="en-GB" sz="2600" dirty="0">
                <a:latin typeface="+mn-lt"/>
              </a:rPr>
              <a:t>Minutes were shared</a:t>
            </a:r>
          </a:p>
          <a:p>
            <a:r>
              <a:rPr lang="en-GB" sz="2600" dirty="0">
                <a:latin typeface="+mn-lt"/>
              </a:rPr>
              <a:t>All signed off, no o/s actions</a:t>
            </a:r>
          </a:p>
        </p:txBody>
      </p:sp>
    </p:spTree>
    <p:extLst>
      <p:ext uri="{BB962C8B-B14F-4D97-AF65-F5344CB8AC3E}">
        <p14:creationId xmlns:p14="http://schemas.microsoft.com/office/powerpoint/2010/main" val="33857029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707088" cy="1143000"/>
          </a:xfrm>
        </p:spPr>
        <p:txBody>
          <a:bodyPr>
            <a:noAutofit/>
          </a:bodyPr>
          <a:lstStyle/>
          <a:p>
            <a:pPr algn="l"/>
            <a:r>
              <a:rPr lang="en-GB" dirty="0">
                <a:solidFill>
                  <a:srgbClr val="0070C0"/>
                </a:solidFill>
                <a:effectLst/>
                <a:latin typeface="+mn-lt"/>
                <a:ea typeface="Calibri" panose="020F0502020204030204" pitchFamily="34" charset="0"/>
              </a:rPr>
              <a:t>Election of Trustees &amp; Officers of the Club </a:t>
            </a:r>
            <a:endParaRPr lang="en-GB" dirty="0">
              <a:solidFill>
                <a:srgbClr val="0070C0"/>
              </a:solidFill>
              <a:latin typeface="+mn-lt"/>
            </a:endParaRPr>
          </a:p>
        </p:txBody>
      </p:sp>
      <p:sp>
        <p:nvSpPr>
          <p:cNvPr id="3" name="Content Placeholder 2"/>
          <p:cNvSpPr>
            <a:spLocks noGrp="1"/>
          </p:cNvSpPr>
          <p:nvPr>
            <p:ph idx="1"/>
          </p:nvPr>
        </p:nvSpPr>
        <p:spPr>
          <a:xfrm>
            <a:off x="611560" y="1916832"/>
            <a:ext cx="8229600" cy="4525963"/>
          </a:xfrm>
        </p:spPr>
        <p:txBody>
          <a:bodyPr>
            <a:normAutofit fontScale="70000" lnSpcReduction="20000"/>
          </a:bodyPr>
          <a:lstStyle/>
          <a:p>
            <a:pPr marL="0" indent="0">
              <a:buNone/>
            </a:pPr>
            <a:endParaRPr lang="en-GB" dirty="0"/>
          </a:p>
          <a:p>
            <a:pPr marL="0" indent="0">
              <a:buNone/>
            </a:pPr>
            <a:r>
              <a:rPr lang="en-GB" dirty="0"/>
              <a:t>Ratification of remaining volunteers for further year</a:t>
            </a:r>
          </a:p>
          <a:p>
            <a:pPr marL="0" indent="0">
              <a:buNone/>
            </a:pPr>
            <a:r>
              <a:rPr lang="en-GB" dirty="0"/>
              <a:t>I hope you’ll join me in welcoming Bryn Hughes  to the Trustees Team with his wealth of knowledge both in &amp; out of the water </a:t>
            </a:r>
          </a:p>
          <a:p>
            <a:pPr marL="0" indent="0">
              <a:buNone/>
            </a:pPr>
            <a:endParaRPr lang="en-GB" dirty="0"/>
          </a:p>
          <a:p>
            <a:pPr marL="0" indent="0">
              <a:buNone/>
            </a:pPr>
            <a:r>
              <a:rPr lang="en-GB" dirty="0"/>
              <a:t>Chair		Fleur Turner</a:t>
            </a:r>
          </a:p>
          <a:p>
            <a:pPr marL="0" indent="0">
              <a:buNone/>
            </a:pPr>
            <a:r>
              <a:rPr lang="en-GB" dirty="0"/>
              <a:t>Trustees	David Wise</a:t>
            </a:r>
          </a:p>
          <a:p>
            <a:pPr marL="0" indent="0">
              <a:buNone/>
            </a:pPr>
            <a:r>
              <a:rPr lang="en-GB" dirty="0"/>
              <a:t>		Helen Bourns</a:t>
            </a:r>
          </a:p>
          <a:p>
            <a:pPr marL="0" indent="0">
              <a:buNone/>
            </a:pPr>
            <a:r>
              <a:rPr lang="en-GB" dirty="0"/>
              <a:t>		Neil Mitchell</a:t>
            </a:r>
          </a:p>
          <a:p>
            <a:pPr marL="0" indent="0">
              <a:buNone/>
            </a:pPr>
            <a:r>
              <a:rPr lang="en-GB" dirty="0"/>
              <a:t>		Fleur Turner</a:t>
            </a:r>
          </a:p>
          <a:p>
            <a:pPr marL="0" indent="0">
              <a:buNone/>
            </a:pPr>
            <a:r>
              <a:rPr lang="en-GB" dirty="0"/>
              <a:t>		Steve Greenfield</a:t>
            </a:r>
          </a:p>
          <a:p>
            <a:pPr marL="0" indent="0">
              <a:buNone/>
            </a:pPr>
            <a:r>
              <a:rPr lang="en-GB" dirty="0"/>
              <a:t>Swim Mark 	Ray Knight</a:t>
            </a:r>
          </a:p>
        </p:txBody>
      </p:sp>
      <p:pic>
        <p:nvPicPr>
          <p:cNvPr id="4" name="Picture 3"/>
          <p:cNvPicPr>
            <a:picLocks noChangeAspect="1"/>
          </p:cNvPicPr>
          <p:nvPr/>
        </p:nvPicPr>
        <p:blipFill>
          <a:blip r:embed="rId3"/>
          <a:stretch>
            <a:fillRect/>
          </a:stretch>
        </p:blipFill>
        <p:spPr>
          <a:xfrm>
            <a:off x="6934038" y="-41927"/>
            <a:ext cx="2209962" cy="1800029"/>
          </a:xfrm>
          <a:prstGeom prst="rect">
            <a:avLst/>
          </a:prstGeom>
        </p:spPr>
      </p:pic>
    </p:spTree>
    <p:extLst>
      <p:ext uri="{BB962C8B-B14F-4D97-AF65-F5344CB8AC3E}">
        <p14:creationId xmlns:p14="http://schemas.microsoft.com/office/powerpoint/2010/main" val="3005150011"/>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4183A7E-582D-43D2-9888-0ED53E4F3A73}"/>
              </a:ext>
            </a:extLst>
          </p:cNvPr>
          <p:cNvPicPr>
            <a:picLocks noChangeAspect="1"/>
          </p:cNvPicPr>
          <p:nvPr/>
        </p:nvPicPr>
        <p:blipFill>
          <a:blip r:embed="rId2"/>
          <a:stretch>
            <a:fillRect/>
          </a:stretch>
        </p:blipFill>
        <p:spPr>
          <a:xfrm>
            <a:off x="6934038" y="-41927"/>
            <a:ext cx="2209962" cy="1800029"/>
          </a:xfrm>
          <a:prstGeom prst="rect">
            <a:avLst/>
          </a:prstGeom>
        </p:spPr>
      </p:pic>
      <p:pic>
        <p:nvPicPr>
          <p:cNvPr id="1026" name="Picture 2" descr="Q&amp;A; For No Reason – Eltaller">
            <a:extLst>
              <a:ext uri="{FF2B5EF4-FFF2-40B4-BE49-F238E27FC236}">
                <a16:creationId xmlns:a16="http://schemas.microsoft.com/office/drawing/2014/main" id="{9B8B1F4D-FACE-487E-906D-F499C42EF9E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835696" y="1268760"/>
            <a:ext cx="6066817" cy="27510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A80C854-9784-4788-AA6D-EDFFFB2BB918}"/>
              </a:ext>
            </a:extLst>
          </p:cNvPr>
          <p:cNvSpPr txBox="1"/>
          <p:nvPr/>
        </p:nvSpPr>
        <p:spPr>
          <a:xfrm>
            <a:off x="755576" y="4797152"/>
            <a:ext cx="7602594" cy="492443"/>
          </a:xfrm>
          <a:prstGeom prst="rect">
            <a:avLst/>
          </a:prstGeom>
          <a:noFill/>
        </p:spPr>
        <p:txBody>
          <a:bodyPr wrap="none" rtlCol="0">
            <a:spAutoFit/>
          </a:bodyPr>
          <a:lstStyle/>
          <a:p>
            <a:r>
              <a:rPr lang="en-GB" sz="2600">
                <a:latin typeface="+mn-lt"/>
              </a:rPr>
              <a:t>Please – any questions, we would like to hear from you</a:t>
            </a:r>
            <a:endParaRPr lang="en-GB" sz="2600" dirty="0">
              <a:latin typeface="+mn-lt"/>
            </a:endParaRPr>
          </a:p>
        </p:txBody>
      </p:sp>
    </p:spTree>
    <p:extLst>
      <p:ext uri="{BB962C8B-B14F-4D97-AF65-F5344CB8AC3E}">
        <p14:creationId xmlns:p14="http://schemas.microsoft.com/office/powerpoint/2010/main" val="1178117453"/>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16" y="3140968"/>
            <a:ext cx="9145016" cy="3456384"/>
          </a:xfrm>
        </p:spPr>
        <p:txBody>
          <a:bodyPr>
            <a:normAutofit fontScale="90000"/>
          </a:bodyPr>
          <a:lstStyle/>
          <a:p>
            <a:r>
              <a:rPr lang="en-GB" dirty="0"/>
              <a:t> Basingstoke Bluefins Swimming Club</a:t>
            </a:r>
            <a:br>
              <a:rPr lang="en-GB" dirty="0"/>
            </a:br>
            <a:br>
              <a:rPr lang="en-GB" dirty="0"/>
            </a:br>
            <a:r>
              <a:rPr lang="en-GB" sz="5100" b="1" dirty="0">
                <a:solidFill>
                  <a:srgbClr val="0070C0"/>
                </a:solidFill>
              </a:rPr>
              <a:t>Thank you</a:t>
            </a:r>
            <a:br>
              <a:rPr lang="en-GB" sz="5100" b="1" dirty="0">
                <a:solidFill>
                  <a:srgbClr val="0070C0"/>
                </a:solidFill>
              </a:rPr>
            </a:br>
            <a:br>
              <a:rPr lang="en-GB" sz="5100" b="1" dirty="0">
                <a:solidFill>
                  <a:srgbClr val="0070C0"/>
                </a:solidFill>
              </a:rPr>
            </a:br>
            <a:br>
              <a:rPr lang="en-GB" dirty="0"/>
            </a:br>
            <a:br>
              <a:rPr lang="en-GB" dirty="0"/>
            </a:br>
            <a:endParaRPr lang="en-GB" dirty="0"/>
          </a:p>
        </p:txBody>
      </p:sp>
      <p:pic>
        <p:nvPicPr>
          <p:cNvPr id="5" name="Picture 4"/>
          <p:cNvPicPr>
            <a:picLocks noChangeAspect="1"/>
          </p:cNvPicPr>
          <p:nvPr/>
        </p:nvPicPr>
        <p:blipFill>
          <a:blip r:embed="rId3"/>
          <a:stretch>
            <a:fillRect/>
          </a:stretch>
        </p:blipFill>
        <p:spPr>
          <a:xfrm>
            <a:off x="6926779" y="0"/>
            <a:ext cx="2209962" cy="1800029"/>
          </a:xfrm>
          <a:prstGeom prst="rect">
            <a:avLst/>
          </a:prstGeom>
        </p:spPr>
      </p:pic>
    </p:spTree>
    <p:extLst>
      <p:ext uri="{BB962C8B-B14F-4D97-AF65-F5344CB8AC3E}">
        <p14:creationId xmlns:p14="http://schemas.microsoft.com/office/powerpoint/2010/main" val="1870958109"/>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36912"/>
            <a:ext cx="8229600" cy="1143000"/>
          </a:xfrm>
        </p:spPr>
        <p:txBody>
          <a:bodyPr/>
          <a:lstStyle/>
          <a:p>
            <a:pPr algn="l"/>
            <a:r>
              <a:rPr lang="en-GB" dirty="0"/>
              <a:t>Trustee Report – Helen Bourns</a:t>
            </a:r>
          </a:p>
        </p:txBody>
      </p:sp>
      <p:pic>
        <p:nvPicPr>
          <p:cNvPr id="5" name="Picture 4"/>
          <p:cNvPicPr>
            <a:picLocks noChangeAspect="1"/>
          </p:cNvPicPr>
          <p:nvPr/>
        </p:nvPicPr>
        <p:blipFill>
          <a:blip r:embed="rId3"/>
          <a:stretch>
            <a:fillRect/>
          </a:stretch>
        </p:blipFill>
        <p:spPr>
          <a:xfrm>
            <a:off x="6903986" y="-6406"/>
            <a:ext cx="2209962" cy="1800029"/>
          </a:xfrm>
          <a:prstGeom prst="rect">
            <a:avLst/>
          </a:prstGeom>
        </p:spPr>
      </p:pic>
    </p:spTree>
    <p:extLst>
      <p:ext uri="{BB962C8B-B14F-4D97-AF65-F5344CB8AC3E}">
        <p14:creationId xmlns:p14="http://schemas.microsoft.com/office/powerpoint/2010/main" val="31223836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593" y="-5680"/>
            <a:ext cx="8229600" cy="6170984"/>
          </a:xfrm>
        </p:spPr>
        <p:txBody>
          <a:bodyPr>
            <a:normAutofit fontScale="90000"/>
          </a:bodyPr>
          <a:lstStyle/>
          <a:p>
            <a:pPr algn="l">
              <a:lnSpc>
                <a:spcPct val="150000"/>
              </a:lnSpc>
            </a:pPr>
            <a:br>
              <a:rPr lang="en-GB"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br>
              <a:rPr lang="en-GB"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GB"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Trustees</a:t>
            </a:r>
            <a:br>
              <a:rPr lang="en-GB" sz="2000" dirty="0">
                <a:effectLst/>
                <a:latin typeface="Calibri" panose="020F0502020204030204" pitchFamily="34" charset="0"/>
                <a:ea typeface="Calibri" panose="020F0502020204030204" pitchFamily="34" charset="0"/>
                <a:cs typeface="Times New Roman" panose="02020603050405020304" pitchFamily="18" charset="0"/>
              </a:rPr>
            </a:br>
            <a:br>
              <a:rPr lang="en-GB"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We are Parents, Swimmers and like-minded people who want the best for our Club and swimmers:- </a:t>
            </a:r>
            <a:b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br>
              <a:rPr lang="en-GB" sz="2000" dirty="0">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Fleur Turner – Chair  </a:t>
            </a:r>
            <a:b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Neil Mitchell – Treasurer </a:t>
            </a:r>
            <a:b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Helen Bourns – Secretary</a:t>
            </a:r>
            <a:b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David Wise  - Trustee</a:t>
            </a:r>
            <a:b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Steve Greenfield - Trustee</a:t>
            </a:r>
            <a:br>
              <a:rPr lang="en-GB" sz="2000" dirty="0">
                <a:latin typeface="Calibri" panose="020F0502020204030204" pitchFamily="34" charset="0"/>
                <a:ea typeface="Calibri" panose="020F0502020204030204" pitchFamily="34" charset="0"/>
                <a:cs typeface="Times New Roman" panose="02020603050405020304" pitchFamily="18" charset="0"/>
              </a:rPr>
            </a:br>
            <a:b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br>
              <a:rPr lang="en-GB"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endParaRPr lang="en-GB" i="1" dirty="0"/>
          </a:p>
        </p:txBody>
      </p:sp>
      <p:pic>
        <p:nvPicPr>
          <p:cNvPr id="5" name="Picture 4"/>
          <p:cNvPicPr>
            <a:picLocks noChangeAspect="1"/>
          </p:cNvPicPr>
          <p:nvPr/>
        </p:nvPicPr>
        <p:blipFill>
          <a:blip r:embed="rId3"/>
          <a:stretch>
            <a:fillRect/>
          </a:stretch>
        </p:blipFill>
        <p:spPr>
          <a:xfrm>
            <a:off x="6903986" y="-171400"/>
            <a:ext cx="2209962" cy="1800029"/>
          </a:xfrm>
          <a:prstGeom prst="rect">
            <a:avLst/>
          </a:prstGeom>
        </p:spPr>
      </p:pic>
    </p:spTree>
    <p:extLst>
      <p:ext uri="{BB962C8B-B14F-4D97-AF65-F5344CB8AC3E}">
        <p14:creationId xmlns:p14="http://schemas.microsoft.com/office/powerpoint/2010/main" val="26561725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616074F-F3F1-EAC6-5671-CACF82448E0D}"/>
              </a:ext>
            </a:extLst>
          </p:cNvPr>
          <p:cNvSpPr txBox="1"/>
          <p:nvPr/>
        </p:nvSpPr>
        <p:spPr>
          <a:xfrm>
            <a:off x="592869" y="1628800"/>
            <a:ext cx="7665334" cy="692497"/>
          </a:xfrm>
          <a:prstGeom prst="rect">
            <a:avLst/>
          </a:prstGeom>
          <a:noFill/>
        </p:spPr>
        <p:txBody>
          <a:bodyPr wrap="square" rtlCol="0">
            <a:spAutoFit/>
          </a:bodyPr>
          <a:lstStyle/>
          <a:p>
            <a:r>
              <a:rPr lang="en-GB" sz="2100" b="1" dirty="0">
                <a:latin typeface="Calibri" panose="020F0502020204030204" pitchFamily="34" charset="0"/>
                <a:ea typeface="Calibri" panose="020F0502020204030204" pitchFamily="34" charset="0"/>
                <a:cs typeface="Times New Roman" panose="02020603050405020304" pitchFamily="18" charset="0"/>
              </a:rPr>
              <a:t>Thank You </a:t>
            </a:r>
          </a:p>
          <a:p>
            <a:endParaRPr lang="en-GB" sz="18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E4A0ABB8-5297-CDE7-0C2E-1E3A8801C25A}"/>
              </a:ext>
            </a:extLst>
          </p:cNvPr>
          <p:cNvPicPr>
            <a:picLocks noChangeAspect="1"/>
          </p:cNvPicPr>
          <p:nvPr/>
        </p:nvPicPr>
        <p:blipFill>
          <a:blip r:embed="rId2"/>
          <a:stretch>
            <a:fillRect/>
          </a:stretch>
        </p:blipFill>
        <p:spPr>
          <a:xfrm>
            <a:off x="7236296" y="103530"/>
            <a:ext cx="2043815" cy="1664701"/>
          </a:xfrm>
          <a:prstGeom prst="rect">
            <a:avLst/>
          </a:prstGeom>
        </p:spPr>
      </p:pic>
      <p:sp>
        <p:nvSpPr>
          <p:cNvPr id="3" name="Rectangle 3">
            <a:extLst>
              <a:ext uri="{FF2B5EF4-FFF2-40B4-BE49-F238E27FC236}">
                <a16:creationId xmlns:a16="http://schemas.microsoft.com/office/drawing/2014/main" id="{BDE0DFE4-A8B3-60D9-1383-77C92DF7E107}"/>
              </a:ext>
            </a:extLst>
          </p:cNvPr>
          <p:cNvSpPr>
            <a:spLocks noChangeArrowheads="1"/>
          </p:cNvSpPr>
          <p:nvPr/>
        </p:nvSpPr>
        <p:spPr bwMode="auto">
          <a:xfrm>
            <a:off x="236717" y="2310751"/>
            <a:ext cx="8377638" cy="386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800100" lvl="1" indent="-342900" algn="just">
              <a:buFont typeface="Arial" panose="020B0604020202020204" pitchFamily="34" charset="0"/>
              <a:buChar char="•"/>
            </a:pPr>
            <a:r>
              <a:rPr lang="en-GB"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To Spencer for his dedication to squad &amp; structure organisation</a:t>
            </a:r>
            <a:endParaRPr lang="en-GB" alt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buFont typeface="Arial" panose="020B0604020202020204" pitchFamily="34" charset="0"/>
              <a:buChar char="•"/>
            </a:pPr>
            <a:r>
              <a:rPr lang="en-GB" alt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To our coaches who support our young people &amp; get them to the levels they are today</a:t>
            </a:r>
          </a:p>
          <a:p>
            <a:pPr marL="800100" marR="0" lvl="1"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Thanks to Ali who makes all things admin happen        </a:t>
            </a:r>
          </a:p>
          <a:p>
            <a:pPr marL="800100" marR="0" lvl="1"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To Ray for his work &amp; diligence with Swim Mark </a:t>
            </a:r>
          </a:p>
          <a:p>
            <a:pPr marL="800100" marR="0" lvl="1"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To Margo for all her work with the Officials and to Sarah as she now picks up the baton.</a:t>
            </a:r>
          </a:p>
          <a:p>
            <a:pPr marL="800100" marR="0" lvl="1"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To Margo, Sarah and our Officials, to Amy &amp; all our parent volunteers without you meets just wouldn’t be possible </a:t>
            </a:r>
          </a:p>
          <a:p>
            <a:pPr marL="800100" marR="0" lvl="1"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GB" altLang="en-US" sz="2000" dirty="0">
              <a:latin typeface="+mn-lt"/>
              <a:cs typeface="Calibri" panose="020F0502020204030204" pitchFamily="34" charset="0"/>
            </a:endParaRPr>
          </a:p>
          <a:p>
            <a:pPr marL="800100" marR="0" lvl="1"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GB" altLang="en-US" sz="2000" b="0" i="0" u="none" strike="noStrike" cap="none" normalizeH="0" baseline="0" dirty="0">
              <a:ln>
                <a:noFill/>
              </a:ln>
              <a:solidFill>
                <a:schemeClr val="tx1"/>
              </a:solidFill>
              <a:effectLst/>
              <a:latin typeface="+mn-lt"/>
              <a:cs typeface="Calibri" panose="020F0502020204030204" pitchFamily="34" charset="0"/>
            </a:endParaRPr>
          </a:p>
          <a:p>
            <a:pPr marL="475615" marR="1270" indent="-6350" algn="just">
              <a:lnSpc>
                <a:spcPct val="103000"/>
              </a:lnSpc>
              <a:spcAft>
                <a:spcPts val="800"/>
              </a:spcAft>
              <a:buNone/>
            </a:pPr>
            <a:r>
              <a:rPr lang="en-GB"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Our officials are always needed, please email Sarah </a:t>
            </a:r>
            <a:r>
              <a:rPr lang="en-GB" sz="1800" u="sng"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officials@bbfsc.org</a:t>
            </a:r>
            <a:endParaRPr lang="en-GB"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475615" marR="1270" indent="-6350" algn="just">
              <a:lnSpc>
                <a:spcPct val="103000"/>
              </a:lnSpc>
              <a:spcAft>
                <a:spcPts val="800"/>
              </a:spcAft>
            </a:pPr>
            <a:r>
              <a:rPr lang="en-GB"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New parent volunteers always needed please email Amy </a:t>
            </a:r>
            <a:r>
              <a:rPr lang="en-GB" sz="1800" u="sng" kern="100" dirty="0">
                <a:solidFill>
                  <a:srgbClr val="0000FF"/>
                </a:solidFill>
                <a:effectLst/>
                <a:uFill>
                  <a:solidFill>
                    <a:srgbClr val="0000FF"/>
                  </a:solidFill>
                </a:uFill>
                <a:latin typeface="Calibri" panose="020F0502020204030204" pitchFamily="34" charset="0"/>
                <a:ea typeface="Calibri" panose="020F0502020204030204" pitchFamily="34" charset="0"/>
                <a:cs typeface="Calibri" panose="020F0502020204030204" pitchFamily="34" charset="0"/>
              </a:rPr>
              <a:t>Volunteers@bbfsc.org</a:t>
            </a:r>
            <a:endParaRPr lang="en-GB"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1350260"/>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4812" y="1628800"/>
            <a:ext cx="7846640" cy="1442591"/>
          </a:xfrm>
        </p:spPr>
        <p:txBody>
          <a:bodyPr>
            <a:normAutofit/>
          </a:bodyPr>
          <a:lstStyle/>
          <a:p>
            <a:r>
              <a:rPr lang="en-GB" sz="5400" dirty="0">
                <a:solidFill>
                  <a:srgbClr val="0070C0"/>
                </a:solidFill>
              </a:rPr>
              <a:t>Financial Report</a:t>
            </a:r>
            <a:endParaRPr lang="en-GB" dirty="0">
              <a:solidFill>
                <a:srgbClr val="0070C0"/>
              </a:solidFill>
            </a:endParaRPr>
          </a:p>
        </p:txBody>
      </p:sp>
      <p:sp>
        <p:nvSpPr>
          <p:cNvPr id="3" name="Subtitle 2"/>
          <p:cNvSpPr>
            <a:spLocks noGrp="1"/>
          </p:cNvSpPr>
          <p:nvPr>
            <p:ph type="subTitle" idx="1"/>
          </p:nvPr>
        </p:nvSpPr>
        <p:spPr>
          <a:xfrm>
            <a:off x="1403648" y="3068777"/>
            <a:ext cx="6400800" cy="1752600"/>
          </a:xfrm>
        </p:spPr>
        <p:txBody>
          <a:bodyPr>
            <a:normAutofit fontScale="55000" lnSpcReduction="20000"/>
          </a:bodyPr>
          <a:lstStyle/>
          <a:p>
            <a:endParaRPr lang="en-GB" dirty="0"/>
          </a:p>
          <a:p>
            <a:r>
              <a:rPr lang="en-GB" dirty="0">
                <a:solidFill>
                  <a:schemeClr val="tx1"/>
                </a:solidFill>
              </a:rPr>
              <a:t>Based upon the Independently Reviewed Accounts </a:t>
            </a:r>
          </a:p>
          <a:p>
            <a:r>
              <a:rPr lang="en-GB" dirty="0">
                <a:solidFill>
                  <a:schemeClr val="tx1"/>
                </a:solidFill>
              </a:rPr>
              <a:t>to 31</a:t>
            </a:r>
            <a:r>
              <a:rPr lang="en-GB" baseline="30000" dirty="0">
                <a:solidFill>
                  <a:schemeClr val="tx1"/>
                </a:solidFill>
              </a:rPr>
              <a:t>st</a:t>
            </a:r>
            <a:r>
              <a:rPr lang="en-GB" dirty="0">
                <a:solidFill>
                  <a:schemeClr val="tx1"/>
                </a:solidFill>
              </a:rPr>
              <a:t> August 2024</a:t>
            </a:r>
          </a:p>
          <a:p>
            <a:endParaRPr lang="en-GB" dirty="0">
              <a:solidFill>
                <a:schemeClr val="tx1"/>
              </a:solidFill>
            </a:endParaRPr>
          </a:p>
          <a:p>
            <a:r>
              <a:rPr lang="en-GB" dirty="0">
                <a:solidFill>
                  <a:schemeClr val="tx1"/>
                </a:solidFill>
              </a:rPr>
              <a:t>All figures independently reviewed and agreed by Shorthouse</a:t>
            </a:r>
          </a:p>
          <a:p>
            <a:r>
              <a:rPr lang="en-GB" dirty="0">
                <a:solidFill>
                  <a:schemeClr val="tx1"/>
                </a:solidFill>
              </a:rPr>
              <a:t>Martin.</a:t>
            </a:r>
          </a:p>
          <a:p>
            <a:endParaRPr lang="en-GB" dirty="0"/>
          </a:p>
        </p:txBody>
      </p:sp>
      <p:pic>
        <p:nvPicPr>
          <p:cNvPr id="6" name="Picture 5"/>
          <p:cNvPicPr>
            <a:picLocks noChangeAspect="1"/>
          </p:cNvPicPr>
          <p:nvPr/>
        </p:nvPicPr>
        <p:blipFill>
          <a:blip r:embed="rId3"/>
          <a:stretch>
            <a:fillRect/>
          </a:stretch>
        </p:blipFill>
        <p:spPr>
          <a:xfrm>
            <a:off x="6934038" y="0"/>
            <a:ext cx="2209962" cy="1800029"/>
          </a:xfrm>
          <a:prstGeom prst="rect">
            <a:avLst/>
          </a:prstGeom>
        </p:spPr>
      </p:pic>
    </p:spTree>
    <p:extLst>
      <p:ext uri="{BB962C8B-B14F-4D97-AF65-F5344CB8AC3E}">
        <p14:creationId xmlns:p14="http://schemas.microsoft.com/office/powerpoint/2010/main" val="34446163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5599" y="311430"/>
            <a:ext cx="6732240" cy="584775"/>
          </a:xfrm>
          <a:prstGeom prst="rect">
            <a:avLst/>
          </a:prstGeom>
          <a:noFill/>
        </p:spPr>
        <p:txBody>
          <a:bodyPr wrap="square" rtlCol="0">
            <a:spAutoFit/>
          </a:bodyPr>
          <a:lstStyle/>
          <a:p>
            <a:r>
              <a:rPr lang="en-US" sz="3200" dirty="0">
                <a:solidFill>
                  <a:srgbClr val="0070C0"/>
                </a:solidFill>
                <a:latin typeface="+mn-lt"/>
                <a:cs typeface="Arial" panose="020B0604020202020204" pitchFamily="34" charset="0"/>
              </a:rPr>
              <a:t>Key Financials Management</a:t>
            </a:r>
          </a:p>
        </p:txBody>
      </p:sp>
      <p:pic>
        <p:nvPicPr>
          <p:cNvPr id="6" name="Picture 5"/>
          <p:cNvPicPr>
            <a:picLocks noChangeAspect="1"/>
          </p:cNvPicPr>
          <p:nvPr/>
        </p:nvPicPr>
        <p:blipFill>
          <a:blip r:embed="rId3"/>
          <a:stretch>
            <a:fillRect/>
          </a:stretch>
        </p:blipFill>
        <p:spPr>
          <a:xfrm>
            <a:off x="6950298" y="0"/>
            <a:ext cx="2209962" cy="1800029"/>
          </a:xfrm>
          <a:prstGeom prst="rect">
            <a:avLst/>
          </a:prstGeom>
        </p:spPr>
      </p:pic>
      <p:sp>
        <p:nvSpPr>
          <p:cNvPr id="9" name="Rectangle 2">
            <a:extLst>
              <a:ext uri="{FF2B5EF4-FFF2-40B4-BE49-F238E27FC236}">
                <a16:creationId xmlns:a16="http://schemas.microsoft.com/office/drawing/2014/main" id="{913ADE64-D886-44B6-BDC3-1AAC7C9D76B2}"/>
              </a:ext>
            </a:extLst>
          </p:cNvPr>
          <p:cNvSpPr>
            <a:spLocks noChangeArrowheads="1"/>
          </p:cNvSpPr>
          <p:nvPr/>
        </p:nvSpPr>
        <p:spPr bwMode="auto">
          <a:xfrm>
            <a:off x="225599" y="1779033"/>
            <a:ext cx="8810897" cy="46096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spAutoFit/>
          </a:bodyPr>
          <a:lstStyle>
            <a:lvl1pPr marL="342900" indent="-341313">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Budget/Forecast format agreed by trustees continues to help enhance financial stability and cost control within the Swimming Club.</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Mini Budget/Forecast format for Swim meets and swim camps to ensure we are not running at a loss.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Savings account now has a surplus of 7.5 months of running costs. Aim is to achieve 12 months surplus. This will also need to be used for significantly increased Pool hire costs, utility costs, administration costs to keep future fees to a minimum.</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Club continuing to utilise the HMRC for gift aid, further enhancing financial stability when fund raising.</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HR package including Insurance indemnity with “Mentor” NatWest Bank continues to be used to support the club. Keeping the club ahead of employment law/Contracts and any unnecessary financial risk.</a:t>
            </a:r>
          </a:p>
          <a:p>
            <a:pPr hangingPunct="1">
              <a:lnSpc>
                <a:spcPct val="150000"/>
              </a:lnSpc>
              <a:spcBef>
                <a:spcPts val="600"/>
              </a:spcBef>
              <a:spcAft>
                <a:spcPts val="600"/>
              </a:spcAft>
              <a:buSzPct val="45000"/>
              <a:buFont typeface="Arial" panose="020B0604020202020204" pitchFamily="34" charset="0"/>
              <a:buChar char="•"/>
            </a:pPr>
            <a:r>
              <a:rPr lang="en-GB" altLang="en-US" sz="1800" dirty="0">
                <a:solidFill>
                  <a:schemeClr val="tx1"/>
                </a:solidFill>
                <a:latin typeface="+mn-lt"/>
              </a:rPr>
              <a:t>.</a:t>
            </a:r>
          </a:p>
        </p:txBody>
      </p:sp>
    </p:spTree>
    <p:extLst>
      <p:ext uri="{BB962C8B-B14F-4D97-AF65-F5344CB8AC3E}">
        <p14:creationId xmlns:p14="http://schemas.microsoft.com/office/powerpoint/2010/main" val="2617280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921DA018-EE32-474A-B073-87E66D603606}"/>
              </a:ext>
            </a:extLst>
          </p:cNvPr>
          <p:cNvSpPr>
            <a:spLocks noChangeArrowheads="1"/>
          </p:cNvSpPr>
          <p:nvPr/>
        </p:nvSpPr>
        <p:spPr bwMode="auto">
          <a:xfrm>
            <a:off x="165603" y="440652"/>
            <a:ext cx="6950075" cy="5314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spAutoFit/>
          </a:bodyPr>
          <a:lstStyle>
            <a:lvl1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107000"/>
              </a:lnSpc>
              <a:spcAft>
                <a:spcPts val="800"/>
              </a:spcAft>
            </a:pPr>
            <a:r>
              <a:rPr lang="en-GB" sz="2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Key Performance Indicators</a:t>
            </a:r>
          </a:p>
        </p:txBody>
      </p:sp>
      <p:pic>
        <p:nvPicPr>
          <p:cNvPr id="7" name="Picture 3">
            <a:extLst>
              <a:ext uri="{FF2B5EF4-FFF2-40B4-BE49-F238E27FC236}">
                <a16:creationId xmlns:a16="http://schemas.microsoft.com/office/drawing/2014/main" id="{6A6BED50-3820-46A0-9965-497EEEF5CC7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50075" y="0"/>
            <a:ext cx="2209800" cy="18002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2">
            <a:extLst>
              <a:ext uri="{FF2B5EF4-FFF2-40B4-BE49-F238E27FC236}">
                <a16:creationId xmlns:a16="http://schemas.microsoft.com/office/drawing/2014/main" id="{4BE78F84-F7DC-4E2E-BB18-1BBFFF72D790}"/>
              </a:ext>
            </a:extLst>
          </p:cNvPr>
          <p:cNvSpPr>
            <a:spLocks noChangeArrowheads="1"/>
          </p:cNvSpPr>
          <p:nvPr/>
        </p:nvSpPr>
        <p:spPr bwMode="auto">
          <a:xfrm>
            <a:off x="1" y="3068959"/>
            <a:ext cx="9144000" cy="59845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spAutoFit/>
          </a:bodyPr>
          <a:lstStyle>
            <a:lvl1pPr marL="342900" indent="-341313">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107000"/>
              </a:lnSpc>
              <a:spcAft>
                <a:spcPts val="800"/>
              </a:spcAft>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Total Income:</a:t>
            </a:r>
            <a:r>
              <a:rPr lang="en-GB" sz="1800" dirty="0">
                <a:effectLst/>
                <a:latin typeface="Calibri" panose="020F0502020204030204" pitchFamily="34" charset="0"/>
                <a:ea typeface="Calibri" panose="020F0502020204030204" pitchFamily="34" charset="0"/>
                <a:cs typeface="Times New Roman" panose="02020603050405020304" pitchFamily="18" charset="0"/>
              </a:rPr>
              <a:t>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£466,516</a:t>
            </a:r>
            <a:r>
              <a:rPr lang="en-GB" sz="1800" dirty="0">
                <a:effectLst/>
                <a:latin typeface="Calibri" panose="020F0502020204030204" pitchFamily="34" charset="0"/>
                <a:ea typeface="Calibri" panose="020F0502020204030204" pitchFamily="34" charset="0"/>
                <a:cs typeface="Times New Roman" panose="02020603050405020304" pitchFamily="18" charset="0"/>
              </a:rPr>
              <a:t> against a budget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£279,906.61</a:t>
            </a:r>
            <a:r>
              <a:rPr lang="en-GB" sz="1800" dirty="0">
                <a:effectLst/>
                <a:latin typeface="Calibri" panose="020F0502020204030204" pitchFamily="34" charset="0"/>
                <a:ea typeface="Calibri" panose="020F0502020204030204" pitchFamily="34" charset="0"/>
                <a:cs typeface="Times New Roman" panose="02020603050405020304" pitchFamily="18" charset="0"/>
              </a:rPr>
              <a:t>. This compares to an income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£454,967</a:t>
            </a:r>
            <a:r>
              <a:rPr lang="en-GB" sz="1800" dirty="0">
                <a:effectLst/>
                <a:latin typeface="Calibri" panose="020F0502020204030204" pitchFamily="34" charset="0"/>
                <a:ea typeface="Calibri" panose="020F0502020204030204" pitchFamily="34" charset="0"/>
                <a:cs typeface="Times New Roman" panose="02020603050405020304" pitchFamily="18" charset="0"/>
              </a:rPr>
              <a:t> the previous season.</a:t>
            </a:r>
          </a:p>
          <a:p>
            <a:pPr>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Total Membership Fees: </a:t>
            </a:r>
            <a:r>
              <a:rPr lang="en-GB" sz="1800" dirty="0">
                <a:effectLst/>
                <a:latin typeface="Calibri" panose="020F0502020204030204" pitchFamily="34" charset="0"/>
                <a:ea typeface="Calibri" panose="020F0502020204030204" pitchFamily="34" charset="0"/>
                <a:cs typeface="Times New Roman" panose="02020603050405020304" pitchFamily="18" charset="0"/>
              </a:rPr>
              <a:t>Increased from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£335,516</a:t>
            </a:r>
            <a:r>
              <a:rPr lang="en-GB" sz="1800" dirty="0">
                <a:effectLst/>
                <a:latin typeface="Calibri" panose="020F0502020204030204" pitchFamily="34" charset="0"/>
                <a:ea typeface="Calibri" panose="020F0502020204030204" pitchFamily="34" charset="0"/>
                <a:cs typeface="Times New Roman" panose="02020603050405020304" pitchFamily="18" charset="0"/>
              </a:rPr>
              <a:t> to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£347,909</a:t>
            </a:r>
            <a:r>
              <a:rPr lang="en-GB" sz="1800" dirty="0">
                <a:effectLst/>
                <a:latin typeface="Calibri" panose="020F0502020204030204" pitchFamily="34" charset="0"/>
                <a:ea typeface="Calibri" panose="020F0502020204030204" pitchFamily="34" charset="0"/>
                <a:cs typeface="Times New Roman" panose="02020603050405020304" pitchFamily="18" charset="0"/>
              </a:rPr>
              <a:t> Showing a steady increase from the previous season.</a:t>
            </a:r>
          </a:p>
          <a:p>
            <a:pPr>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Swimming Operations: </a:t>
            </a:r>
            <a:r>
              <a:rPr lang="en-GB" sz="1800" dirty="0">
                <a:effectLst/>
                <a:latin typeface="Calibri" panose="020F0502020204030204" pitchFamily="34" charset="0"/>
                <a:ea typeface="Calibri" panose="020F0502020204030204" pitchFamily="34" charset="0"/>
                <a:cs typeface="Times New Roman" panose="02020603050405020304" pitchFamily="18" charset="0"/>
              </a:rPr>
              <a:t>Meet entries were up at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£81,291</a:t>
            </a:r>
            <a:r>
              <a:rPr lang="en-GB" sz="1800" dirty="0">
                <a:effectLst/>
                <a:latin typeface="Calibri" panose="020F0502020204030204" pitchFamily="34" charset="0"/>
                <a:ea typeface="Calibri" panose="020F0502020204030204" pitchFamily="34" charset="0"/>
                <a:cs typeface="Times New Roman" panose="02020603050405020304" pitchFamily="18" charset="0"/>
              </a:rPr>
              <a:t> from a previous season</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of £74,559. </a:t>
            </a:r>
            <a:r>
              <a:rPr lang="en-GB" sz="1800" dirty="0">
                <a:effectLst/>
                <a:latin typeface="Calibri" panose="020F0502020204030204" pitchFamily="34" charset="0"/>
                <a:ea typeface="Calibri" panose="020F0502020204030204" pitchFamily="34" charset="0"/>
                <a:cs typeface="Times New Roman" panose="02020603050405020304" pitchFamily="18" charset="0"/>
              </a:rPr>
              <a:t>This was made up of</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£31,811 </a:t>
            </a:r>
            <a:r>
              <a:rPr lang="en-GB" sz="1800" dirty="0">
                <a:effectLst/>
                <a:latin typeface="Calibri" panose="020F0502020204030204" pitchFamily="34" charset="0"/>
                <a:ea typeface="Calibri" panose="020F0502020204030204" pitchFamily="34" charset="0"/>
                <a:cs typeface="Times New Roman" panose="02020603050405020304" pitchFamily="18" charset="0"/>
              </a:rPr>
              <a:t>for home meets and the remainder of</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£49,480 </a:t>
            </a:r>
            <a:r>
              <a:rPr lang="en-GB" sz="1800" dirty="0">
                <a:effectLst/>
                <a:latin typeface="Calibri" panose="020F0502020204030204" pitchFamily="34" charset="0"/>
                <a:ea typeface="Calibri" panose="020F0502020204030204" pitchFamily="34" charset="0"/>
                <a:cs typeface="Times New Roman" panose="02020603050405020304" pitchFamily="18" charset="0"/>
              </a:rPr>
              <a:t>was for away meets. This has produced a steady income stream over and above core swimming fees. This was supported by the New Year swim camp in Lanzarote which produced a total revenue of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£20,300 </a:t>
            </a:r>
            <a:r>
              <a:rPr lang="en-GB" sz="1800" dirty="0">
                <a:effectLst/>
                <a:latin typeface="Calibri" panose="020F0502020204030204" pitchFamily="34" charset="0"/>
                <a:ea typeface="Calibri" panose="020F0502020204030204" pitchFamily="34" charset="0"/>
                <a:cs typeface="Times New Roman" panose="02020603050405020304" pitchFamily="18" charset="0"/>
              </a:rPr>
              <a:t>against a previous season of</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£36,257.</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1587" indent="0" hangingPunct="1">
              <a:lnSpc>
                <a:spcPct val="150000"/>
              </a:lnSpc>
              <a:spcBef>
                <a:spcPts val="600"/>
              </a:spcBef>
              <a:spcAft>
                <a:spcPts val="600"/>
              </a:spcAft>
              <a:buSzPct val="45000"/>
            </a:pPr>
            <a:endParaRPr lang="en-GB" altLang="en-US" sz="1600" dirty="0">
              <a:solidFill>
                <a:schemeClr val="tx1"/>
              </a:solidFill>
              <a:latin typeface="+mn-lt"/>
            </a:endParaRPr>
          </a:p>
          <a:p>
            <a:pPr hangingPunct="1">
              <a:lnSpc>
                <a:spcPct val="150000"/>
              </a:lnSpc>
              <a:spcBef>
                <a:spcPts val="600"/>
              </a:spcBef>
              <a:spcAft>
                <a:spcPts val="600"/>
              </a:spcAft>
              <a:buSzPct val="45000"/>
              <a:buFont typeface="Arial" panose="020B0604020202020204" pitchFamily="34" charset="0"/>
              <a:buChar char="•"/>
            </a:pPr>
            <a:endParaRPr lang="en-GB" altLang="en-US" sz="1600" dirty="0">
              <a:solidFill>
                <a:schemeClr val="tx1"/>
              </a:solidFill>
            </a:endParaRPr>
          </a:p>
        </p:txBody>
      </p:sp>
      <p:sp>
        <p:nvSpPr>
          <p:cNvPr id="5" name="TextBox 4">
            <a:extLst>
              <a:ext uri="{FF2B5EF4-FFF2-40B4-BE49-F238E27FC236}">
                <a16:creationId xmlns:a16="http://schemas.microsoft.com/office/drawing/2014/main" id="{AB4B63A9-716D-4468-2423-19196EA05812}"/>
              </a:ext>
            </a:extLst>
          </p:cNvPr>
          <p:cNvSpPr txBox="1"/>
          <p:nvPr/>
        </p:nvSpPr>
        <p:spPr>
          <a:xfrm>
            <a:off x="165603" y="2038949"/>
            <a:ext cx="8582861" cy="671915"/>
          </a:xfrm>
          <a:prstGeom prst="rect">
            <a:avLst/>
          </a:prstGeom>
          <a:noFill/>
        </p:spPr>
        <p:txBody>
          <a:bodyPr wrap="square">
            <a:spAutoFit/>
          </a:bodyPr>
          <a:lstStyle/>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The club ended the year with cash on hand of </a:t>
            </a:r>
            <a:r>
              <a:rPr lang="en-GB" sz="1800" b="1">
                <a:effectLst/>
                <a:latin typeface="Calibri" panose="020F0502020204030204" pitchFamily="34" charset="0"/>
                <a:ea typeface="Calibri" panose="020F0502020204030204" pitchFamily="34" charset="0"/>
                <a:cs typeface="Times New Roman" panose="02020603050405020304" pitchFamily="18" charset="0"/>
              </a:rPr>
              <a:t>£341,412</a:t>
            </a:r>
            <a:r>
              <a:rPr lang="en-GB" sz="1800">
                <a:effectLst/>
                <a:latin typeface="Calibri" panose="020F0502020204030204" pitchFamily="34" charset="0"/>
                <a:ea typeface="Calibri" panose="020F0502020204030204" pitchFamily="34" charset="0"/>
                <a:cs typeface="Times New Roman" panose="02020603050405020304" pitchFamily="18" charset="0"/>
              </a:rPr>
              <a:t> this compares to the previous year’s cash on hand of </a:t>
            </a:r>
            <a:r>
              <a:rPr lang="en-GB" sz="1800" b="1">
                <a:effectLst/>
                <a:latin typeface="Calibri" panose="020F0502020204030204" pitchFamily="34" charset="0"/>
                <a:ea typeface="Calibri" panose="020F0502020204030204" pitchFamily="34" charset="0"/>
                <a:cs typeface="Times New Roman" panose="02020603050405020304" pitchFamily="18" charset="0"/>
              </a:rPr>
              <a:t>£297,016. </a:t>
            </a:r>
            <a:r>
              <a:rPr lang="en-GB" sz="1800">
                <a:effectLst/>
                <a:latin typeface="Calibri" panose="020F0502020204030204" pitchFamily="34" charset="0"/>
                <a:ea typeface="Calibri" panose="020F0502020204030204" pitchFamily="34" charset="0"/>
                <a:cs typeface="Times New Roman" panose="02020603050405020304" pitchFamily="18" charset="0"/>
              </a:rPr>
              <a:t>The savings account finished with </a:t>
            </a:r>
            <a:r>
              <a:rPr lang="en-GB" sz="1800" b="1">
                <a:effectLst/>
                <a:latin typeface="Calibri" panose="020F0502020204030204" pitchFamily="34" charset="0"/>
                <a:ea typeface="Calibri" panose="020F0502020204030204" pitchFamily="34" charset="0"/>
                <a:cs typeface="Times New Roman" panose="02020603050405020304" pitchFamily="18" charset="0"/>
              </a:rPr>
              <a:t>£204,344</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26407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23031</TotalTime>
  <Words>2961</Words>
  <Application>Microsoft Office PowerPoint</Application>
  <PresentationFormat>On-screen Show (4:3)</PresentationFormat>
  <Paragraphs>322</Paragraphs>
  <Slides>32</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Courier New</vt:lpstr>
      <vt:lpstr>Roboto</vt:lpstr>
      <vt:lpstr>Symbol</vt:lpstr>
      <vt:lpstr>Times New Roman</vt:lpstr>
      <vt:lpstr>Office Theme</vt:lpstr>
      <vt:lpstr>Swimming Club</vt:lpstr>
      <vt:lpstr>Agenda</vt:lpstr>
      <vt:lpstr>Minutes of 2024 AGM</vt:lpstr>
      <vt:lpstr>Trustee Report – Helen Bourns</vt:lpstr>
      <vt:lpstr>  The Trustees  We are Parents, Swimmers and like-minded people who want the best for our Club and swimmers:-   Fleur Turner – Chair   Neil Mitchell – Treasurer  Helen Bourns – Secretary David Wise  - Trustee Steve Greenfield - Trustee   </vt:lpstr>
      <vt:lpstr>PowerPoint Presentation</vt:lpstr>
      <vt:lpstr>Financial Report</vt:lpstr>
      <vt:lpstr>PowerPoint Presentation</vt:lpstr>
      <vt:lpstr>PowerPoint Presentation</vt:lpstr>
      <vt:lpstr>PowerPoint Presentation</vt:lpstr>
      <vt:lpstr>PowerPoint Presentation</vt:lpstr>
      <vt:lpstr>PowerPoint Presentation</vt:lpstr>
      <vt:lpstr>Chair Report</vt:lpstr>
      <vt:lpstr>PowerPoint Presentation</vt:lpstr>
      <vt:lpstr>Chair Report</vt:lpstr>
      <vt:lpstr>Chair Report</vt:lpstr>
      <vt:lpstr>PowerPoint Presentation</vt:lpstr>
      <vt:lpstr>Coaching Reports</vt:lpstr>
      <vt:lpstr>Swimming Overview</vt:lpstr>
      <vt:lpstr>Swimming - Results</vt:lpstr>
      <vt:lpstr>Swimming – Results cont’d</vt:lpstr>
      <vt:lpstr>Swimming Results - Masters</vt:lpstr>
      <vt:lpstr>Bluefins Water Polo Achievements Mar 2024-Feb 2025</vt:lpstr>
      <vt:lpstr>Junior Individual Honours</vt:lpstr>
      <vt:lpstr>PowerPoint Presentation</vt:lpstr>
      <vt:lpstr>Water Polo Volunteers</vt:lpstr>
      <vt:lpstr>Sharks</vt:lpstr>
      <vt:lpstr>Sharks</vt:lpstr>
      <vt:lpstr>Sharks</vt:lpstr>
      <vt:lpstr>Election of Trustees &amp; Officers of the Club </vt:lpstr>
      <vt:lpstr>PowerPoint Presentation</vt:lpstr>
      <vt:lpstr> Basingstoke Bluefins Swimming Club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Basingstoke Bluefins Swimming Club</dc:title>
  <dc:creator>Rebecca Barker</dc:creator>
  <cp:lastModifiedBy>Fleur Parker</cp:lastModifiedBy>
  <cp:revision>661</cp:revision>
  <cp:lastPrinted>2023-03-09T07:54:24Z</cp:lastPrinted>
  <dcterms:created xsi:type="dcterms:W3CDTF">2007-11-13T23:31:32Z</dcterms:created>
  <dcterms:modified xsi:type="dcterms:W3CDTF">2025-04-01T08:20:41Z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TC010481591033</vt:lpwstr>
  </property>
  <property fmtid="{D5CDD505-2E9C-101B-9397-08002B2CF9AE}" pid="3" name="MSIP_Label_af5fcf1f-6ee4-40d5-93fd-8cb7dfe30937_Enabled">
    <vt:lpwstr>true</vt:lpwstr>
  </property>
  <property fmtid="{D5CDD505-2E9C-101B-9397-08002B2CF9AE}" pid="4" name="MSIP_Label_af5fcf1f-6ee4-40d5-93fd-8cb7dfe30937_SetDate">
    <vt:lpwstr>2024-03-19T10:12:32Z</vt:lpwstr>
  </property>
  <property fmtid="{D5CDD505-2E9C-101B-9397-08002B2CF9AE}" pid="5" name="MSIP_Label_af5fcf1f-6ee4-40d5-93fd-8cb7dfe30937_Method">
    <vt:lpwstr>Privileged</vt:lpwstr>
  </property>
  <property fmtid="{D5CDD505-2E9C-101B-9397-08002B2CF9AE}" pid="6" name="MSIP_Label_af5fcf1f-6ee4-40d5-93fd-8cb7dfe30937_Name">
    <vt:lpwstr>Company Internal</vt:lpwstr>
  </property>
  <property fmtid="{D5CDD505-2E9C-101B-9397-08002B2CF9AE}" pid="7" name="MSIP_Label_af5fcf1f-6ee4-40d5-93fd-8cb7dfe30937_SiteId">
    <vt:lpwstr>70f369b2-a94b-4465-8c6d-728adf25908d</vt:lpwstr>
  </property>
  <property fmtid="{D5CDD505-2E9C-101B-9397-08002B2CF9AE}" pid="8" name="MSIP_Label_af5fcf1f-6ee4-40d5-93fd-8cb7dfe30937_ActionId">
    <vt:lpwstr>3ec399f3-b2e7-40a5-8029-76a560a7763a</vt:lpwstr>
  </property>
  <property fmtid="{D5CDD505-2E9C-101B-9397-08002B2CF9AE}" pid="9" name="MSIP_Label_af5fcf1f-6ee4-40d5-93fd-8cb7dfe30937_ContentBits">
    <vt:lpwstr>0</vt:lpwstr>
  </property>
</Properties>
</file>